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3" r:id="rId6"/>
    <p:sldId id="262" r:id="rId7"/>
    <p:sldId id="269" r:id="rId8"/>
    <p:sldId id="260" r:id="rId9"/>
    <p:sldId id="261" r:id="rId10"/>
    <p:sldId id="264" r:id="rId11"/>
    <p:sldId id="268" r:id="rId12"/>
    <p:sldId id="265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7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r-HR"/>
  <c:chart>
    <c:title>
      <c:tx>
        <c:rich>
          <a:bodyPr/>
          <a:lstStyle/>
          <a:p>
            <a:pPr>
              <a:defRPr/>
            </a:pPr>
            <a:r>
              <a:rPr lang="hr-HR" dirty="0" smtClean="0"/>
              <a:t>Cjelokupni imetak	</a:t>
            </a:r>
            <a:endParaRPr lang="en-US" dirty="0"/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Preostali imetak</c:v>
                </c:pt>
                <c:pt idx="1">
                  <c:v>Zekat-2,5%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97.5</c:v>
                </c:pt>
                <c:pt idx="1">
                  <c:v>2.5</c:v>
                </c:pt>
              </c:numCache>
            </c:numRef>
          </c:val>
        </c:ser>
        <c:firstSliceAng val="0"/>
      </c:pieChart>
    </c:plotArea>
    <c:legend>
      <c:legendPos val="r"/>
      <c:legendEntry>
        <c:idx val="2"/>
        <c:delete val="1"/>
      </c:legendEntry>
      <c:legendEntry>
        <c:idx val="3"/>
        <c:delete val="1"/>
      </c:legendEntry>
      <c:layout/>
    </c:legend>
    <c:plotVisOnly val="1"/>
  </c:chart>
  <c:txPr>
    <a:bodyPr/>
    <a:lstStyle/>
    <a:p>
      <a:pPr>
        <a:defRPr sz="1800"/>
      </a:pPr>
      <a:endParaRPr lang="sr-Latn-C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4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7315200" y="457200"/>
            <a:ext cx="3657600" cy="5303520"/>
          </a:xfrm>
          <a:prstGeom prst="arc">
            <a:avLst/>
          </a:prstGeom>
          <a:solidFill>
            <a:srgbClr val="25847A"/>
          </a:solidFill>
          <a:ln>
            <a:solidFill>
              <a:srgbClr val="258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7726679" y="914400"/>
            <a:ext cx="2880360" cy="2880360"/>
          </a:xfrm>
          <a:prstGeom prst="ellipse">
            <a:avLst/>
          </a:prstGeom>
          <a:solidFill>
            <a:srgbClr val="EBB84D"/>
          </a:solidFill>
          <a:ln>
            <a:solidFill>
              <a:srgbClr val="EBB8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366760" y="1645920"/>
            <a:ext cx="2048255" cy="2048255"/>
          </a:xfrm>
          <a:prstGeom prst="ellipse">
            <a:avLst/>
          </a:prstGeom>
          <a:solidFill>
            <a:srgbClr val="FBEFD2"/>
          </a:solidFill>
          <a:ln>
            <a:solidFill>
              <a:srgbClr val="FBE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584387" y="1965960"/>
            <a:ext cx="1600200" cy="1024127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6159" b="1">
                <a:solidFill>
                  <a:srgbClr val="D27158"/>
                </a:solidFill>
                <a:latin typeface="Aptos"/>
              </a:defRPr>
            </a:pPr>
            <a:r>
              <a:t>♥</a:t>
            </a:r>
          </a:p>
        </p:txBody>
      </p:sp>
      <p:sp>
        <p:nvSpPr>
          <p:cNvPr id="6" name="Oval 5"/>
          <p:cNvSpPr/>
          <p:nvPr/>
        </p:nvSpPr>
        <p:spPr>
          <a:xfrm>
            <a:off x="7955279" y="4489704"/>
            <a:ext cx="932688" cy="416966"/>
          </a:xfrm>
          <a:prstGeom prst="ellipse">
            <a:avLst/>
          </a:prstGeom>
          <a:solidFill>
            <a:srgbClr val="EBB84D"/>
          </a:solidFill>
          <a:ln>
            <a:solidFill>
              <a:srgbClr val="C291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955279" y="4676241"/>
            <a:ext cx="932688" cy="384048"/>
          </a:xfrm>
          <a:prstGeom prst="rect">
            <a:avLst/>
          </a:prstGeom>
          <a:solidFill>
            <a:srgbClr val="EBB84D"/>
          </a:solidFill>
          <a:ln>
            <a:solidFill>
              <a:srgbClr val="C291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955279" y="4906670"/>
            <a:ext cx="932688" cy="416966"/>
          </a:xfrm>
          <a:prstGeom prst="ellipse">
            <a:avLst/>
          </a:prstGeom>
          <a:solidFill>
            <a:srgbClr val="EBB84D"/>
          </a:solidFill>
          <a:ln>
            <a:solidFill>
              <a:srgbClr val="C291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8306409" y="4489704"/>
            <a:ext cx="932688" cy="416966"/>
          </a:xfrm>
          <a:prstGeom prst="ellipse">
            <a:avLst/>
          </a:prstGeom>
          <a:solidFill>
            <a:srgbClr val="EBB84D"/>
          </a:solidFill>
          <a:ln>
            <a:solidFill>
              <a:srgbClr val="C291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306409" y="4676241"/>
            <a:ext cx="932688" cy="384048"/>
          </a:xfrm>
          <a:prstGeom prst="rect">
            <a:avLst/>
          </a:prstGeom>
          <a:solidFill>
            <a:srgbClr val="EBB84D"/>
          </a:solidFill>
          <a:ln>
            <a:solidFill>
              <a:srgbClr val="C291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306409" y="4906670"/>
            <a:ext cx="932688" cy="416966"/>
          </a:xfrm>
          <a:prstGeom prst="ellipse">
            <a:avLst/>
          </a:prstGeom>
          <a:solidFill>
            <a:srgbClr val="EBB84D"/>
          </a:solidFill>
          <a:ln>
            <a:solidFill>
              <a:srgbClr val="C291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657539" y="4489704"/>
            <a:ext cx="932688" cy="416966"/>
          </a:xfrm>
          <a:prstGeom prst="ellipse">
            <a:avLst/>
          </a:prstGeom>
          <a:solidFill>
            <a:srgbClr val="EBB84D"/>
          </a:solidFill>
          <a:ln>
            <a:solidFill>
              <a:srgbClr val="C291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657539" y="4676241"/>
            <a:ext cx="932688" cy="384048"/>
          </a:xfrm>
          <a:prstGeom prst="rect">
            <a:avLst/>
          </a:prstGeom>
          <a:solidFill>
            <a:srgbClr val="EBB84D"/>
          </a:solidFill>
          <a:ln>
            <a:solidFill>
              <a:srgbClr val="C291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8657539" y="4906670"/>
            <a:ext cx="932688" cy="416966"/>
          </a:xfrm>
          <a:prstGeom prst="ellipse">
            <a:avLst/>
          </a:prstGeom>
          <a:solidFill>
            <a:srgbClr val="EBB84D"/>
          </a:solidFill>
          <a:ln>
            <a:solidFill>
              <a:srgbClr val="C291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119871" y="4983480"/>
            <a:ext cx="2414016" cy="2743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2A353B"/>
                </a:solidFill>
                <a:latin typeface="Aptos"/>
              </a:defRPr>
            </a:pPr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77240" y="1143000"/>
            <a:ext cx="6400800" cy="7772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4600" b="1">
                <a:solidFill>
                  <a:srgbClr val="FFFFFF"/>
                </a:solidFill>
                <a:latin typeface="Aptos"/>
              </a:defRPr>
            </a:pPr>
            <a:r>
              <a:t>ZEKAT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2148840"/>
            <a:ext cx="6492240" cy="105156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EBB84D"/>
                </a:solidFill>
                <a:latin typeface="Aptos"/>
              </a:defRPr>
            </a:pPr>
            <a:r>
              <a:t>Jedan od pet stubova islama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8" y="3657600"/>
            <a:ext cx="6217920" cy="7772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2300" b="0">
                <a:solidFill>
                  <a:srgbClr val="FFFFFF"/>
                </a:solidFill>
                <a:latin typeface="Aptos"/>
              </a:defRPr>
            </a:pPr>
            <a:r>
              <a:t>Šta je zekat, na šta se daje</a:t>
            </a:r>
          </a:p>
          <a:p>
            <a:pPr>
              <a:spcAft>
                <a:spcPts val="700"/>
              </a:spcAft>
              <a:defRPr sz="2300" b="0">
                <a:solidFill>
                  <a:srgbClr val="FFFFFF"/>
                </a:solidFill>
                <a:latin typeface="Aptos"/>
              </a:defRPr>
            </a:pPr>
            <a:r>
              <a:t>i kome pripada?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5847A"/>
          </a:solidFill>
          <a:ln>
            <a:solidFill>
              <a:srgbClr val="258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789920" cy="59436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8344B"/>
                </a:solidFill>
                <a:latin typeface="Aptos"/>
              </a:defRPr>
            </a:pPr>
            <a:r>
              <a:t>Zekat je jedan od pet stubova islama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446520"/>
            <a:ext cx="411480" cy="20116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>
              <a:spcAft>
                <a:spcPts val="700"/>
              </a:spcAft>
              <a:defRPr sz="1100" b="0">
                <a:solidFill>
                  <a:srgbClr val="667378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43000"/>
            <a:ext cx="10698480" cy="4572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667378"/>
                </a:solidFill>
                <a:latin typeface="Aptos"/>
              </a:defRPr>
            </a:pPr>
            <a:r>
              <a:t>Pet stubova islama predstavljaju temelj vjerskog života muslimana.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057400"/>
            <a:ext cx="2057400" cy="2423160"/>
          </a:xfrm>
          <a:prstGeom prst="roundRect">
            <a:avLst/>
          </a:prstGeom>
          <a:solidFill>
            <a:srgbClr val="E0F1EA"/>
          </a:solidFill>
          <a:ln>
            <a:solidFill>
              <a:srgbClr val="E0F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49808" y="2286000"/>
            <a:ext cx="1874519" cy="5029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2700" b="1">
                <a:solidFill>
                  <a:srgbClr val="18344B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926080"/>
            <a:ext cx="1874519" cy="4114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1800" b="1">
                <a:solidFill>
                  <a:srgbClr val="18344B"/>
                </a:solidFill>
                <a:latin typeface="Aptos"/>
              </a:defRPr>
            </a:pPr>
            <a:r>
              <a:t>Šehadet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3474720"/>
            <a:ext cx="1764792" cy="6400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1300" b="0">
                <a:solidFill>
                  <a:srgbClr val="2A353B"/>
                </a:solidFill>
                <a:latin typeface="Aptos"/>
              </a:defRPr>
            </a:pPr>
            <a:r>
              <a:t>svjedočenje vjere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962656" y="2057400"/>
            <a:ext cx="2057400" cy="2423160"/>
          </a:xfrm>
          <a:prstGeom prst="roundRect">
            <a:avLst/>
          </a:prstGeom>
          <a:solidFill>
            <a:srgbClr val="E0F1EA"/>
          </a:solidFill>
          <a:ln>
            <a:solidFill>
              <a:srgbClr val="E0F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054096" y="2286000"/>
            <a:ext cx="1874519" cy="5029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2700" b="1">
                <a:solidFill>
                  <a:srgbClr val="18344B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54096" y="2926080"/>
            <a:ext cx="1874519" cy="4114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1800" b="1">
                <a:solidFill>
                  <a:srgbClr val="18344B"/>
                </a:solidFill>
                <a:latin typeface="Aptos"/>
              </a:defRPr>
            </a:pPr>
            <a:r>
              <a:t>Namaz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08960" y="3474720"/>
            <a:ext cx="1764792" cy="6400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1300" b="0">
                <a:solidFill>
                  <a:srgbClr val="2A353B"/>
                </a:solidFill>
                <a:latin typeface="Aptos"/>
              </a:defRPr>
            </a:pPr>
            <a:r>
              <a:t>molitva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13248" y="2423160"/>
            <a:ext cx="1874519" cy="5029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2700" b="1">
                <a:solidFill>
                  <a:srgbClr val="18344B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8383" y="2926080"/>
            <a:ext cx="1874519" cy="31393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1800" b="1">
                <a:solidFill>
                  <a:srgbClr val="18344B"/>
                </a:solidFill>
                <a:latin typeface="Aptos"/>
              </a:defRPr>
            </a:pPr>
            <a:r>
              <a:rPr lang="hr-HR" dirty="0" smtClean="0"/>
              <a:t>Post</a:t>
            </a:r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413248" y="3474720"/>
            <a:ext cx="1764792" cy="23698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1300" b="0">
                <a:solidFill>
                  <a:srgbClr val="2A353B"/>
                </a:solidFill>
                <a:latin typeface="Aptos"/>
              </a:defRPr>
            </a:pPr>
            <a:r>
              <a:rPr lang="hr-HR" dirty="0" smtClean="0"/>
              <a:t>Ramazanski post</a:t>
            </a:r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7571232" y="2057400"/>
            <a:ext cx="2057400" cy="2423160"/>
          </a:xfrm>
          <a:prstGeom prst="roundRect">
            <a:avLst/>
          </a:prstGeom>
          <a:solidFill>
            <a:srgbClr val="FFFF00"/>
          </a:solidFill>
          <a:ln>
            <a:solidFill>
              <a:srgbClr val="E0F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accent3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62672" y="2286000"/>
            <a:ext cx="1874519" cy="5029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2700" b="1">
                <a:solidFill>
                  <a:srgbClr val="18344B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62672" y="2926080"/>
            <a:ext cx="1874519" cy="31393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1800" b="1">
                <a:solidFill>
                  <a:srgbClr val="18344B"/>
                </a:solidFill>
                <a:latin typeface="Aptos"/>
              </a:defRPr>
            </a:pPr>
            <a:r>
              <a:rPr lang="hr-HR" dirty="0" smtClean="0"/>
              <a:t>Zekat</a:t>
            </a:r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717536" y="3474720"/>
            <a:ext cx="1764792" cy="23698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1300" b="0">
                <a:solidFill>
                  <a:srgbClr val="2A353B"/>
                </a:solidFill>
                <a:latin typeface="Aptos"/>
              </a:defRPr>
            </a:pPr>
            <a:r>
              <a:rPr lang="hr-HR" dirty="0" smtClean="0"/>
              <a:t>Izdvajanje imovine	</a:t>
            </a:r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9875520" y="2057400"/>
            <a:ext cx="2057400" cy="2423160"/>
          </a:xfrm>
          <a:prstGeom prst="roundRect">
            <a:avLst/>
          </a:prstGeom>
          <a:solidFill>
            <a:srgbClr val="E0F1EA"/>
          </a:solidFill>
          <a:ln>
            <a:solidFill>
              <a:srgbClr val="E0F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966960" y="2286000"/>
            <a:ext cx="1874519" cy="5029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2700" b="1">
                <a:solidFill>
                  <a:srgbClr val="18344B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66960" y="2926080"/>
            <a:ext cx="1874519" cy="4114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1800" b="1">
                <a:solidFill>
                  <a:srgbClr val="18344B"/>
                </a:solidFill>
                <a:latin typeface="Aptos"/>
              </a:defRPr>
            </a:pPr>
            <a:r>
              <a:t>Hadž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21824" y="3474720"/>
            <a:ext cx="1764792" cy="6400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1300" b="0">
                <a:solidFill>
                  <a:srgbClr val="2A353B"/>
                </a:solidFill>
                <a:latin typeface="Aptos"/>
              </a:defRPr>
            </a:pPr>
            <a:r>
              <a:t>hodočašće u Mekku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5074920"/>
            <a:ext cx="10332720" cy="5486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2100" b="1">
                <a:solidFill>
                  <a:srgbClr val="25847A"/>
                </a:solidFill>
                <a:latin typeface="Aptos"/>
              </a:defRPr>
            </a:pPr>
            <a:r>
              <a:t>Zekat povezuje vjeru s konkretnim djelima i solidarnošću.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413247" y="2057400"/>
            <a:ext cx="1874519" cy="24231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2800" b="1" dirty="0" smtClean="0">
              <a:solidFill>
                <a:schemeClr val="tx1"/>
              </a:solidFill>
            </a:endParaRPr>
          </a:p>
          <a:p>
            <a:pPr algn="ctr"/>
            <a:endParaRPr lang="hr-HR" sz="3200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683348" y="2286000"/>
            <a:ext cx="1237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800" b="1" dirty="0" smtClean="0"/>
              <a:t>3</a:t>
            </a:r>
            <a:endParaRPr lang="hr-HR" sz="28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5683348" y="2809220"/>
            <a:ext cx="12379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400" b="1" dirty="0" smtClean="0"/>
              <a:t>Post</a:t>
            </a:r>
            <a:endParaRPr lang="hr-HR" sz="24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5683348" y="3474720"/>
            <a:ext cx="1494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dirty="0" smtClean="0"/>
              <a:t>Ramazanski post</a:t>
            </a:r>
            <a:endParaRPr lang="hr-HR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5847A"/>
          </a:solidFill>
          <a:ln>
            <a:solidFill>
              <a:srgbClr val="258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789920" cy="59436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8344B"/>
                </a:solidFill>
                <a:latin typeface="Aptos"/>
              </a:defRPr>
            </a:pPr>
            <a:r>
              <a:t>Šta je zekat?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446520"/>
            <a:ext cx="411480" cy="20116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>
              <a:spcAft>
                <a:spcPts val="700"/>
              </a:spcAft>
              <a:defRPr sz="1100" b="0">
                <a:solidFill>
                  <a:srgbClr val="667378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17320"/>
            <a:ext cx="6949440" cy="1613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200">
                <a:solidFill>
                  <a:srgbClr val="2A353B"/>
                </a:solidFill>
                <a:latin typeface="Aptos"/>
              </a:defRPr>
            </a:pPr>
            <a:r>
              <a:t>•  Zekat je obavezno izdvajanje dijela imetka kada su ispunjeni propisani uslovi.</a:t>
            </a:r>
          </a:p>
          <a:p>
            <a:pPr>
              <a:spcAft>
                <a:spcPts val="1300"/>
              </a:spcAft>
              <a:defRPr sz="2200">
                <a:solidFill>
                  <a:srgbClr val="2A353B"/>
                </a:solidFill>
                <a:latin typeface="Aptos"/>
              </a:defRPr>
            </a:pPr>
            <a:r>
              <a:rPr smtClean="0"/>
              <a:t>•  </a:t>
            </a:r>
            <a:r>
              <a:t>Uči nas odgovornosti, zahvalnosti i brizi za ljude kojima je potrebna pomoć.</a:t>
            </a:r>
          </a:p>
        </p:txBody>
      </p:sp>
      <p:sp>
        <p:nvSpPr>
          <p:cNvPr id="6" name="Oval 5"/>
          <p:cNvSpPr/>
          <p:nvPr/>
        </p:nvSpPr>
        <p:spPr>
          <a:xfrm>
            <a:off x="8366760" y="1828800"/>
            <a:ext cx="2340864" cy="2340864"/>
          </a:xfrm>
          <a:prstGeom prst="ellipse">
            <a:avLst/>
          </a:prstGeom>
          <a:solidFill>
            <a:srgbClr val="FBEFD2"/>
          </a:solidFill>
          <a:ln>
            <a:solidFill>
              <a:srgbClr val="FBE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15476" y="2194560"/>
            <a:ext cx="1828800" cy="117043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7040" b="1">
                <a:solidFill>
                  <a:srgbClr val="D27158"/>
                </a:solidFill>
                <a:latin typeface="Aptos"/>
              </a:defRPr>
            </a:pPr>
            <a:r>
              <a:t>♥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18120" y="4069080"/>
            <a:ext cx="2971800" cy="1325880"/>
          </a:xfrm>
          <a:prstGeom prst="roundRect">
            <a:avLst/>
          </a:prstGeom>
          <a:solidFill>
            <a:srgbClr val="FBEFD2"/>
          </a:solidFill>
          <a:ln>
            <a:solidFill>
              <a:srgbClr val="FBE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82712" y="4197096"/>
            <a:ext cx="2642616" cy="38404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8344B"/>
                </a:solidFill>
                <a:latin typeface="Aptos"/>
              </a:defRPr>
            </a:pPr>
            <a:r>
              <a:t>Glavna poruka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82712" y="4636008"/>
            <a:ext cx="2642616" cy="6400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2A353B"/>
                </a:solidFill>
                <a:latin typeface="Aptos"/>
              </a:defRPr>
            </a:pPr>
            <a:r>
              <a:t>Dio imetka izdvajamo da bismo pomogli onima kojima pripada.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5847A"/>
          </a:solidFill>
          <a:ln>
            <a:solidFill>
              <a:srgbClr val="258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789920" cy="59436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8344B"/>
                </a:solidFill>
                <a:latin typeface="Aptos"/>
              </a:defRPr>
            </a:pPr>
            <a:r>
              <a:t>Na koju imovinu se daje zekat?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446520"/>
            <a:ext cx="411480" cy="20116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>
              <a:spcAft>
                <a:spcPts val="700"/>
              </a:spcAft>
              <a:defRPr sz="1100" b="0">
                <a:solidFill>
                  <a:srgbClr val="667378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097280"/>
            <a:ext cx="10607040" cy="4114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667378"/>
                </a:solidFill>
                <a:latin typeface="Aptos"/>
              </a:defRPr>
            </a:pPr>
            <a:r>
              <a:t>Kada se ispune uslovi, zekat se može odnositi na: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783080"/>
            <a:ext cx="3429000" cy="3337560"/>
          </a:xfrm>
          <a:prstGeom prst="roundRect">
            <a:avLst/>
          </a:prstGeom>
          <a:solidFill>
            <a:srgbClr val="FBEFD2"/>
          </a:solidFill>
          <a:ln>
            <a:solidFill>
              <a:srgbClr val="FBE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50392" y="1911095"/>
            <a:ext cx="3099816" cy="38404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8344B"/>
                </a:solidFill>
                <a:latin typeface="Aptos"/>
              </a:defRPr>
            </a:pPr>
            <a:r>
              <a:t>1. Novac i plemeniti metali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392" y="2350008"/>
            <a:ext cx="3099816" cy="1447576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A353B"/>
                </a:solidFill>
                <a:latin typeface="Aptos"/>
              </a:defRPr>
            </a:pPr>
            <a:r>
              <a:t>Novac, štednja, zlato i srebro; prema propisima i drugi novčani </a:t>
            </a:r>
            <a:r>
              <a:rPr/>
              <a:t>oblici </a:t>
            </a:r>
            <a:r>
              <a:rPr smtClean="0"/>
              <a:t>imetka.</a:t>
            </a:r>
            <a:endParaRPr lang="hr-HR" dirty="0" smtClean="0"/>
          </a:p>
          <a:p>
            <a:pPr>
              <a:spcAft>
                <a:spcPts val="700"/>
              </a:spcAft>
              <a:defRPr sz="1600" b="0">
                <a:solidFill>
                  <a:srgbClr val="2A353B"/>
                </a:solidFill>
                <a:latin typeface="Aptos"/>
              </a:defRPr>
            </a:pPr>
            <a:r>
              <a:rPr lang="hr-HR" dirty="0" smtClean="0"/>
              <a:t>Zlato 91,6 g, srebro 651,6</a:t>
            </a:r>
          </a:p>
          <a:p>
            <a:pPr>
              <a:spcAft>
                <a:spcPts val="700"/>
              </a:spcAft>
              <a:defRPr sz="1600" b="0">
                <a:solidFill>
                  <a:srgbClr val="2A353B"/>
                </a:solidFill>
                <a:latin typeface="Aptos"/>
              </a:defRPr>
            </a:pPr>
            <a:r>
              <a:rPr lang="hr-HR" dirty="0" smtClean="0"/>
              <a:t>Novac: 21 940 KM	</a:t>
            </a:r>
            <a:endParaRPr/>
          </a:p>
        </p:txBody>
      </p:sp>
      <p:sp>
        <p:nvSpPr>
          <p:cNvPr id="9" name="Oval 8"/>
          <p:cNvSpPr/>
          <p:nvPr/>
        </p:nvSpPr>
        <p:spPr>
          <a:xfrm>
            <a:off x="1645920" y="3881628"/>
            <a:ext cx="699516" cy="312724"/>
          </a:xfrm>
          <a:prstGeom prst="ellipse">
            <a:avLst/>
          </a:prstGeom>
          <a:solidFill>
            <a:srgbClr val="EBB84D"/>
          </a:solidFill>
          <a:ln>
            <a:solidFill>
              <a:srgbClr val="C291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645920" y="4021531"/>
            <a:ext cx="699516" cy="288036"/>
          </a:xfrm>
          <a:prstGeom prst="rect">
            <a:avLst/>
          </a:prstGeom>
          <a:solidFill>
            <a:srgbClr val="EBB84D"/>
          </a:solidFill>
          <a:ln>
            <a:solidFill>
              <a:srgbClr val="C291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645920" y="4194352"/>
            <a:ext cx="699516" cy="312724"/>
          </a:xfrm>
          <a:prstGeom prst="ellipse">
            <a:avLst/>
          </a:prstGeom>
          <a:solidFill>
            <a:srgbClr val="EBB84D"/>
          </a:solidFill>
          <a:ln>
            <a:solidFill>
              <a:srgbClr val="C291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909267" y="3881628"/>
            <a:ext cx="699516" cy="312724"/>
          </a:xfrm>
          <a:prstGeom prst="ellipse">
            <a:avLst/>
          </a:prstGeom>
          <a:solidFill>
            <a:srgbClr val="EBB84D"/>
          </a:solidFill>
          <a:ln>
            <a:solidFill>
              <a:srgbClr val="C291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909267" y="4021531"/>
            <a:ext cx="699516" cy="288036"/>
          </a:xfrm>
          <a:prstGeom prst="rect">
            <a:avLst/>
          </a:prstGeom>
          <a:solidFill>
            <a:srgbClr val="EBB84D"/>
          </a:solidFill>
          <a:ln>
            <a:solidFill>
              <a:srgbClr val="C291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1909267" y="4194352"/>
            <a:ext cx="699516" cy="312724"/>
          </a:xfrm>
          <a:prstGeom prst="ellipse">
            <a:avLst/>
          </a:prstGeom>
          <a:solidFill>
            <a:srgbClr val="EBB84D"/>
          </a:solidFill>
          <a:ln>
            <a:solidFill>
              <a:srgbClr val="C291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2172614" y="3881628"/>
            <a:ext cx="699516" cy="312724"/>
          </a:xfrm>
          <a:prstGeom prst="ellipse">
            <a:avLst/>
          </a:prstGeom>
          <a:solidFill>
            <a:srgbClr val="EBB84D"/>
          </a:solidFill>
          <a:ln>
            <a:solidFill>
              <a:srgbClr val="C291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2172614" y="4021531"/>
            <a:ext cx="699516" cy="288036"/>
          </a:xfrm>
          <a:prstGeom prst="rect">
            <a:avLst/>
          </a:prstGeom>
          <a:solidFill>
            <a:srgbClr val="EBB84D"/>
          </a:solidFill>
          <a:ln>
            <a:solidFill>
              <a:srgbClr val="C291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2172614" y="4194352"/>
            <a:ext cx="699516" cy="312724"/>
          </a:xfrm>
          <a:prstGeom prst="ellipse">
            <a:avLst/>
          </a:prstGeom>
          <a:solidFill>
            <a:srgbClr val="EBB84D"/>
          </a:solidFill>
          <a:ln>
            <a:solidFill>
              <a:srgbClr val="C291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769364" y="4251960"/>
            <a:ext cx="1810512" cy="2057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2A353B"/>
                </a:solidFill>
                <a:latin typeface="Aptos"/>
              </a:defRPr>
            </a:pPr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389120" y="1783080"/>
            <a:ext cx="3429000" cy="3337560"/>
          </a:xfrm>
          <a:prstGeom prst="roundRect">
            <a:avLst/>
          </a:prstGeom>
          <a:solidFill>
            <a:srgbClr val="E0F1EA"/>
          </a:solidFill>
          <a:ln>
            <a:solidFill>
              <a:srgbClr val="E0F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553712" y="1911095"/>
            <a:ext cx="3099816" cy="38404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8344B"/>
                </a:solidFill>
                <a:latin typeface="Aptos"/>
              </a:defRPr>
            </a:pPr>
            <a:r>
              <a:t>2. Trgovačka roba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53712" y="2350008"/>
            <a:ext cx="3099816" cy="265176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A353B"/>
                </a:solidFill>
                <a:latin typeface="Aptos"/>
              </a:defRPr>
            </a:pPr>
            <a:r>
              <a:t>Roba namijenjena prodaji radi zarade, kada ispuni propisane uslove.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303520" y="3429000"/>
            <a:ext cx="594360" cy="594360"/>
          </a:xfrm>
          <a:prstGeom prst="rect">
            <a:avLst/>
          </a:prstGeom>
          <a:solidFill>
            <a:srgbClr val="25847A"/>
          </a:solidFill>
          <a:ln>
            <a:solidFill>
              <a:srgbClr val="258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532120" y="3429000"/>
            <a:ext cx="109728" cy="59436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080760" y="3611880"/>
            <a:ext cx="594360" cy="594360"/>
          </a:xfrm>
          <a:prstGeom prst="rect">
            <a:avLst/>
          </a:prstGeom>
          <a:solidFill>
            <a:srgbClr val="EBB84D"/>
          </a:solidFill>
          <a:ln>
            <a:solidFill>
              <a:srgbClr val="EBB8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309360" y="3611880"/>
            <a:ext cx="109728" cy="59436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583680" y="3246120"/>
            <a:ext cx="594360" cy="594360"/>
          </a:xfrm>
          <a:prstGeom prst="rect">
            <a:avLst/>
          </a:prstGeom>
          <a:solidFill>
            <a:srgbClr val="D27158"/>
          </a:solidFill>
          <a:ln>
            <a:solidFill>
              <a:srgbClr val="D27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6812280" y="3246120"/>
            <a:ext cx="109728" cy="59436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7955280" y="1760220"/>
            <a:ext cx="3429000" cy="3337560"/>
          </a:xfrm>
          <a:prstGeom prst="roundRect">
            <a:avLst/>
          </a:prstGeom>
          <a:solidFill>
            <a:srgbClr val="E0ECF5"/>
          </a:solidFill>
          <a:ln>
            <a:solidFill>
              <a:srgbClr val="E0EC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257031" y="1911095"/>
            <a:ext cx="3099816" cy="38404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8344B"/>
                </a:solidFill>
                <a:latin typeface="Aptos"/>
              </a:defRPr>
            </a:pPr>
            <a:r>
              <a:t>3. Stoka i poljoprivreda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57031" y="2350008"/>
            <a:ext cx="3099816" cy="1447576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A353B"/>
                </a:solidFill>
                <a:latin typeface="Aptos"/>
              </a:defRPr>
            </a:pPr>
            <a:r>
              <a:t>Propisane vrste stoke te određeni usjevi i plodovi, prema pravilima za svaku </a:t>
            </a:r>
            <a:r>
              <a:rPr/>
              <a:t>vrstu</a:t>
            </a:r>
            <a:r>
              <a:rPr smtClean="0"/>
              <a:t>.</a:t>
            </a:r>
            <a:endParaRPr lang="hr-HR" dirty="0" smtClean="0"/>
          </a:p>
          <a:p>
            <a:pPr>
              <a:spcAft>
                <a:spcPts val="700"/>
              </a:spcAft>
              <a:defRPr sz="1600" b="0">
                <a:solidFill>
                  <a:srgbClr val="2A353B"/>
                </a:solidFill>
                <a:latin typeface="Aptos"/>
              </a:defRPr>
            </a:pPr>
            <a:r>
              <a:rPr lang="hr-HR" dirty="0" smtClean="0"/>
              <a:t>Stoka:od 30-120-jedna ovca</a:t>
            </a:r>
          </a:p>
          <a:p>
            <a:pPr>
              <a:spcAft>
                <a:spcPts val="700"/>
              </a:spcAft>
              <a:defRPr sz="1600" b="0">
                <a:solidFill>
                  <a:srgbClr val="2A353B"/>
                </a:solidFill>
                <a:latin typeface="Aptos"/>
              </a:defRPr>
            </a:pPr>
            <a:r>
              <a:rPr lang="hr-HR" dirty="0" smtClean="0"/>
              <a:t>Krava:30-39</a:t>
            </a:r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822960" y="5591908"/>
            <a:ext cx="10698480" cy="4114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1600" b="0">
                <a:solidFill>
                  <a:srgbClr val="667378"/>
                </a:solidFill>
                <a:latin typeface="Aptos"/>
              </a:defRPr>
            </a:pPr>
            <a:r>
              <a:t>Kuća u kojoj živimo, odjeća i auto za ličnu upotrebu uglavnom nisu zekatska imovina.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5847A"/>
          </a:solidFill>
          <a:ln>
            <a:solidFill>
              <a:srgbClr val="258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789920" cy="59436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8344B"/>
                </a:solidFill>
                <a:latin typeface="Aptos"/>
              </a:defRPr>
            </a:pPr>
            <a:r>
              <a:t>Zekat na poljoprivredne proizvode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446520"/>
            <a:ext cx="411480" cy="20116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>
              <a:spcAft>
                <a:spcPts val="700"/>
              </a:spcAft>
              <a:defRPr sz="1100" b="0">
                <a:solidFill>
                  <a:srgbClr val="667378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5" name="Rectangle 4"/>
          <p:cNvSpPr/>
          <p:nvPr/>
        </p:nvSpPr>
        <p:spPr>
          <a:xfrm>
            <a:off x="2048256" y="2308860"/>
            <a:ext cx="82296" cy="2468880"/>
          </a:xfrm>
          <a:prstGeom prst="rect">
            <a:avLst/>
          </a:prstGeom>
          <a:solidFill>
            <a:srgbClr val="25847A"/>
          </a:solidFill>
          <a:ln>
            <a:solidFill>
              <a:srgbClr val="258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 rot="19800000">
            <a:off x="1527048" y="2308860"/>
            <a:ext cx="617220" cy="246888"/>
          </a:xfrm>
          <a:prstGeom prst="ellipse">
            <a:avLst/>
          </a:prstGeom>
          <a:solidFill>
            <a:srgbClr val="EBB84D"/>
          </a:solidFill>
          <a:ln>
            <a:solidFill>
              <a:srgbClr val="EBB8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 rot="1800000">
            <a:off x="2061972" y="2418588"/>
            <a:ext cx="617220" cy="246888"/>
          </a:xfrm>
          <a:prstGeom prst="ellipse">
            <a:avLst/>
          </a:prstGeom>
          <a:solidFill>
            <a:srgbClr val="EBB84D"/>
          </a:solidFill>
          <a:ln>
            <a:solidFill>
              <a:srgbClr val="EBB8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 rot="19800000">
            <a:off x="1527048" y="2720339"/>
            <a:ext cx="617220" cy="246888"/>
          </a:xfrm>
          <a:prstGeom prst="ellipse">
            <a:avLst/>
          </a:prstGeom>
          <a:solidFill>
            <a:srgbClr val="EBB84D"/>
          </a:solidFill>
          <a:ln>
            <a:solidFill>
              <a:srgbClr val="EBB8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 rot="1800000">
            <a:off x="2061972" y="2830068"/>
            <a:ext cx="617220" cy="246888"/>
          </a:xfrm>
          <a:prstGeom prst="ellipse">
            <a:avLst/>
          </a:prstGeom>
          <a:solidFill>
            <a:srgbClr val="EBB84D"/>
          </a:solidFill>
          <a:ln>
            <a:solidFill>
              <a:srgbClr val="EBB8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 rot="19800000">
            <a:off x="1527048" y="3131820"/>
            <a:ext cx="617220" cy="246888"/>
          </a:xfrm>
          <a:prstGeom prst="ellipse">
            <a:avLst/>
          </a:prstGeom>
          <a:solidFill>
            <a:srgbClr val="EBB84D"/>
          </a:solidFill>
          <a:ln>
            <a:solidFill>
              <a:srgbClr val="EBB8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 rot="1800000">
            <a:off x="2061972" y="3241548"/>
            <a:ext cx="617220" cy="246888"/>
          </a:xfrm>
          <a:prstGeom prst="ellipse">
            <a:avLst/>
          </a:prstGeom>
          <a:solidFill>
            <a:srgbClr val="EBB84D"/>
          </a:solidFill>
          <a:ln>
            <a:solidFill>
              <a:srgbClr val="EBB8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 rot="19800000">
            <a:off x="1527048" y="3543300"/>
            <a:ext cx="617220" cy="246888"/>
          </a:xfrm>
          <a:prstGeom prst="ellipse">
            <a:avLst/>
          </a:prstGeom>
          <a:solidFill>
            <a:srgbClr val="EBB84D"/>
          </a:solidFill>
          <a:ln>
            <a:solidFill>
              <a:srgbClr val="EBB8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 rot="1800000">
            <a:off x="2061972" y="3653028"/>
            <a:ext cx="617220" cy="246888"/>
          </a:xfrm>
          <a:prstGeom prst="ellipse">
            <a:avLst/>
          </a:prstGeom>
          <a:solidFill>
            <a:srgbClr val="EBB84D"/>
          </a:solidFill>
          <a:ln>
            <a:solidFill>
              <a:srgbClr val="EBB8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 rot="19800000">
            <a:off x="1527048" y="3954779"/>
            <a:ext cx="617220" cy="246888"/>
          </a:xfrm>
          <a:prstGeom prst="ellipse">
            <a:avLst/>
          </a:prstGeom>
          <a:solidFill>
            <a:srgbClr val="EBB84D"/>
          </a:solidFill>
          <a:ln>
            <a:solidFill>
              <a:srgbClr val="EBB8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 rot="1800000">
            <a:off x="2061972" y="4064507"/>
            <a:ext cx="617220" cy="246888"/>
          </a:xfrm>
          <a:prstGeom prst="ellipse">
            <a:avLst/>
          </a:prstGeom>
          <a:solidFill>
            <a:srgbClr val="EBB84D"/>
          </a:solidFill>
          <a:ln>
            <a:solidFill>
              <a:srgbClr val="EBB8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856232" y="1993392"/>
            <a:ext cx="480059" cy="246888"/>
          </a:xfrm>
          <a:prstGeom prst="ellipse">
            <a:avLst/>
          </a:prstGeom>
          <a:solidFill>
            <a:srgbClr val="EBB84D"/>
          </a:solidFill>
          <a:ln>
            <a:solidFill>
              <a:srgbClr val="EBB8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3291840" y="1508760"/>
            <a:ext cx="3520440" cy="1828800"/>
          </a:xfrm>
          <a:prstGeom prst="roundRect">
            <a:avLst/>
          </a:prstGeom>
          <a:solidFill>
            <a:srgbClr val="FBEFD2"/>
          </a:solidFill>
          <a:ln>
            <a:solidFill>
              <a:srgbClr val="FBE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456432" y="1636776"/>
            <a:ext cx="3191256" cy="38404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18344B"/>
                </a:solidFill>
                <a:latin typeface="Aptos"/>
              </a:defRPr>
            </a:pPr>
            <a:r>
              <a:t>10%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56432" y="2075688"/>
            <a:ext cx="3191256" cy="11430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2A353B"/>
                </a:solidFill>
                <a:latin typeface="Aptos"/>
              </a:defRPr>
            </a:pPr>
            <a:r>
              <a:t>U pojednostavljenom primjeru: kada se usjev navodnjava prirodno, bez dodatnih troškova navodnjavanja.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086600" y="1508760"/>
            <a:ext cx="3520440" cy="1828800"/>
          </a:xfrm>
          <a:prstGeom prst="roundRect">
            <a:avLst/>
          </a:prstGeom>
          <a:solidFill>
            <a:srgbClr val="E0F1EA"/>
          </a:solidFill>
          <a:ln>
            <a:solidFill>
              <a:srgbClr val="E0F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251192" y="1636776"/>
            <a:ext cx="3191256" cy="38404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18344B"/>
                </a:solidFill>
                <a:latin typeface="Aptos"/>
              </a:defRPr>
            </a:pPr>
            <a:r>
              <a:t>5%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51192" y="2075688"/>
            <a:ext cx="3191256" cy="11430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2A353B"/>
                </a:solidFill>
                <a:latin typeface="Aptos"/>
              </a:defRPr>
            </a:pPr>
            <a:r>
              <a:t>U pojednostavljenom primjeru: kada se navodnjavanje zahtijeva trošak ili poseban rad.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" y="4160520"/>
            <a:ext cx="10515600" cy="10058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1800" b="0">
                <a:solidFill>
                  <a:srgbClr val="2A353B"/>
                </a:solidFill>
                <a:latin typeface="Aptos"/>
              </a:defRPr>
            </a:pPr>
            <a:r>
              <a:t>Zekat na usjeve izdvaja se prilikom žetve ili berbe. Detaljna pravila i nisab zavise od vrste proizvoda i pravnog tumačenja.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5669280"/>
            <a:ext cx="10332720" cy="36576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1500" b="0">
                <a:solidFill>
                  <a:srgbClr val="667378"/>
                </a:solidFill>
                <a:latin typeface="Aptos"/>
              </a:defRPr>
            </a:pPr>
            <a:r>
              <a:t>Za stvarni obračun treba slijediti uputstva pouzdane vjerske ustanove.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5847A"/>
          </a:solidFill>
          <a:ln>
            <a:solidFill>
              <a:srgbClr val="258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789920" cy="59436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8344B"/>
                </a:solidFill>
                <a:latin typeface="Aptos"/>
              </a:defRPr>
            </a:pPr>
            <a:r>
              <a:t>Koliko se izdvaja?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446520"/>
            <a:ext cx="411480" cy="20116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>
              <a:spcAft>
                <a:spcPts val="700"/>
              </a:spcAft>
              <a:defRPr sz="1100" b="0">
                <a:solidFill>
                  <a:srgbClr val="667378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463040"/>
            <a:ext cx="4983480" cy="2331720"/>
          </a:xfrm>
          <a:prstGeom prst="roundRect">
            <a:avLst/>
          </a:prstGeom>
          <a:solidFill>
            <a:srgbClr val="FBEFD2"/>
          </a:solidFill>
          <a:ln>
            <a:solidFill>
              <a:srgbClr val="FBE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1591056"/>
            <a:ext cx="4654296" cy="38404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8344B"/>
                </a:solidFill>
                <a:latin typeface="Aptos"/>
              </a:defRPr>
            </a:pPr>
            <a:r>
              <a:t>Primjer za novac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1832" y="2029968"/>
            <a:ext cx="4654296" cy="1645919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2000" b="0">
                <a:solidFill>
                  <a:srgbClr val="2A353B"/>
                </a:solidFill>
                <a:latin typeface="Aptos"/>
              </a:defRPr>
            </a:pPr>
            <a:r>
              <a:t>Ako se na 1.000 KM ispunjavaju uslovi za zekat:</a:t>
            </a:r>
          </a:p>
          <a:p>
            <a:pPr>
              <a:spcAft>
                <a:spcPts val="700"/>
              </a:spcAft>
              <a:defRPr sz="2000" b="0">
                <a:solidFill>
                  <a:srgbClr val="2A353B"/>
                </a:solidFill>
                <a:latin typeface="Aptos"/>
              </a:defRPr>
            </a:pPr>
            <a:r>
              <a:t>1.000 × 2,5% = 25 KM</a:t>
            </a:r>
          </a:p>
        </p:txBody>
      </p:sp>
      <p:sp>
        <p:nvSpPr>
          <p:cNvPr id="8" name="Oval 7"/>
          <p:cNvSpPr/>
          <p:nvPr/>
        </p:nvSpPr>
        <p:spPr>
          <a:xfrm>
            <a:off x="2057400" y="4663440"/>
            <a:ext cx="777240" cy="347472"/>
          </a:xfrm>
          <a:prstGeom prst="ellipse">
            <a:avLst/>
          </a:prstGeom>
          <a:solidFill>
            <a:srgbClr val="EBB84D"/>
          </a:solidFill>
          <a:ln>
            <a:solidFill>
              <a:srgbClr val="C291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057400" y="4818888"/>
            <a:ext cx="777240" cy="320040"/>
          </a:xfrm>
          <a:prstGeom prst="rect">
            <a:avLst/>
          </a:prstGeom>
          <a:solidFill>
            <a:srgbClr val="EBB84D"/>
          </a:solidFill>
          <a:ln>
            <a:solidFill>
              <a:srgbClr val="C291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2057400" y="5010912"/>
            <a:ext cx="777240" cy="347472"/>
          </a:xfrm>
          <a:prstGeom prst="ellipse">
            <a:avLst/>
          </a:prstGeom>
          <a:solidFill>
            <a:srgbClr val="EBB84D"/>
          </a:solidFill>
          <a:ln>
            <a:solidFill>
              <a:srgbClr val="C291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2350008" y="4663440"/>
            <a:ext cx="777240" cy="347472"/>
          </a:xfrm>
          <a:prstGeom prst="ellipse">
            <a:avLst/>
          </a:prstGeom>
          <a:solidFill>
            <a:srgbClr val="EBB84D"/>
          </a:solidFill>
          <a:ln>
            <a:solidFill>
              <a:srgbClr val="C291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2350008" y="4818888"/>
            <a:ext cx="777240" cy="320040"/>
          </a:xfrm>
          <a:prstGeom prst="rect">
            <a:avLst/>
          </a:prstGeom>
          <a:solidFill>
            <a:srgbClr val="EBB84D"/>
          </a:solidFill>
          <a:ln>
            <a:solidFill>
              <a:srgbClr val="C291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2350008" y="5010912"/>
            <a:ext cx="777240" cy="347472"/>
          </a:xfrm>
          <a:prstGeom prst="ellipse">
            <a:avLst/>
          </a:prstGeom>
          <a:solidFill>
            <a:srgbClr val="EBB84D"/>
          </a:solidFill>
          <a:ln>
            <a:solidFill>
              <a:srgbClr val="C291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2642616" y="4663440"/>
            <a:ext cx="777240" cy="347472"/>
          </a:xfrm>
          <a:prstGeom prst="ellipse">
            <a:avLst/>
          </a:prstGeom>
          <a:solidFill>
            <a:srgbClr val="EBB84D"/>
          </a:solidFill>
          <a:ln>
            <a:solidFill>
              <a:srgbClr val="C291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2642616" y="4818888"/>
            <a:ext cx="777240" cy="320040"/>
          </a:xfrm>
          <a:prstGeom prst="rect">
            <a:avLst/>
          </a:prstGeom>
          <a:solidFill>
            <a:srgbClr val="EBB84D"/>
          </a:solidFill>
          <a:ln>
            <a:solidFill>
              <a:srgbClr val="C291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2642616" y="5010912"/>
            <a:ext cx="777240" cy="347472"/>
          </a:xfrm>
          <a:prstGeom prst="ellipse">
            <a:avLst/>
          </a:prstGeom>
          <a:solidFill>
            <a:srgbClr val="EBB84D"/>
          </a:solidFill>
          <a:ln>
            <a:solidFill>
              <a:srgbClr val="C291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194560" y="5074920"/>
            <a:ext cx="2011680" cy="2286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2A353B"/>
                </a:solidFill>
                <a:latin typeface="Aptos"/>
              </a:defRPr>
            </a:pPr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263640" y="1463040"/>
            <a:ext cx="4983480" cy="2331720"/>
          </a:xfrm>
          <a:prstGeom prst="roundRect">
            <a:avLst/>
          </a:prstGeom>
          <a:solidFill>
            <a:srgbClr val="E0F1EA"/>
          </a:solidFill>
          <a:ln>
            <a:solidFill>
              <a:srgbClr val="E0F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28231" y="1591056"/>
            <a:ext cx="4654296" cy="38404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8344B"/>
                </a:solidFill>
                <a:latin typeface="Aptos"/>
              </a:defRPr>
            </a:pPr>
            <a:r>
              <a:t>Važno je provjeriti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1" y="2029968"/>
            <a:ext cx="4654296" cy="1645919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A353B"/>
                </a:solidFill>
                <a:latin typeface="Aptos"/>
              </a:defRPr>
            </a:pPr>
            <a:r>
              <a:t>Za novac i sličnu imovinu provjeravaju se nisab i ostali uslovi, uključujući protek godine prema uobičajenim pravilima.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5532120"/>
            <a:ext cx="10241280" cy="5029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1700" b="0">
                <a:solidFill>
                  <a:srgbClr val="667378"/>
                </a:solidFill>
                <a:latin typeface="Aptos"/>
              </a:defRPr>
            </a:pPr>
            <a:r>
              <a:t>Ovo je matematički primjer, a ne obračun za svaku osobu.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600"/>
              </a:spcAft>
              <a:defRPr sz="3000" b="1">
                <a:solidFill>
                  <a:srgbClr val="1B314F"/>
                </a:solidFill>
                <a:latin typeface="Aptos"/>
              </a:defRPr>
            </a:pPr>
            <a:r>
              <a:t>Koliko iznosi zekat?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87552"/>
            <a:ext cx="1143000" cy="64008"/>
          </a:xfrm>
          <a:prstGeom prst="rect">
            <a:avLst/>
          </a:prstGeom>
          <a:solidFill>
            <a:srgbClr val="E7B5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21792" y="1078992"/>
            <a:ext cx="10972800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600"/>
              </a:spcAft>
              <a:defRPr sz="1400" b="0">
                <a:solidFill>
                  <a:srgbClr val="5E6973"/>
                </a:solidFill>
                <a:latin typeface="Aptos"/>
              </a:defRPr>
            </a:pPr>
            <a:r>
              <a:t>Na novac i drugu zekatsku imovinu koja ispunjava uslove: 2,5%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4846320" cy="11430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600"/>
              </a:spcAft>
              <a:defRPr sz="5400" b="1">
                <a:solidFill>
                  <a:srgbClr val="1E8078"/>
                </a:solidFill>
                <a:latin typeface="Aptos"/>
              </a:defRPr>
            </a:pPr>
            <a:r>
              <a:t>2,5%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578608"/>
            <a:ext cx="4663440" cy="59436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600"/>
              </a:spcAft>
              <a:defRPr sz="2200" b="1">
                <a:solidFill>
                  <a:srgbClr val="1B314F"/>
                </a:solidFill>
                <a:latin typeface="Aptos"/>
              </a:defRPr>
            </a:pPr>
            <a:r>
              <a:t>2,5 od svakih 100 KM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154680"/>
            <a:ext cx="4663440" cy="64008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600"/>
              </a:spcAft>
              <a:defRPr sz="1700" b="0">
                <a:solidFill>
                  <a:srgbClr val="5E6973"/>
                </a:solidFill>
                <a:latin typeface="Aptos"/>
              </a:defRPr>
            </a:pPr>
            <a:r>
              <a:t>To je 1/40 ukupnog iznosa.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31520" y="4251960"/>
            <a:ext cx="48463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2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960120" y="4370832"/>
            <a:ext cx="4389120" cy="34747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5E6973"/>
                </a:solidFill>
                <a:latin typeface="Aptos"/>
              </a:defRPr>
            </a:pPr>
            <a:r>
              <a:t>PRIMJER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60120" y="4690872"/>
            <a:ext cx="4389120" cy="56692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600"/>
              </a:spcAft>
              <a:defRPr sz="2200" b="1">
                <a:solidFill>
                  <a:srgbClr val="1B314F"/>
                </a:solidFill>
                <a:latin typeface="Aptos"/>
              </a:defRPr>
            </a:pPr>
            <a:r>
              <a:t>1.000 KM × 2,5% = 25 KM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77240" y="5715000"/>
            <a:ext cx="10972800" cy="56692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600"/>
              </a:spcAft>
              <a:defRPr sz="1250" b="0">
                <a:solidFill>
                  <a:srgbClr val="5E6973"/>
                </a:solidFill>
                <a:latin typeface="Aptos"/>
              </a:defRPr>
            </a:pPr>
            <a:r>
              <a:t>Važno: zekat na novac i sličnu imovinu daje se kada su ispunjeni uslovi, uključujući nisab i, prema pravilima za tu vrstu imovine, protek zekatske godine. Poljoprivredni prinosi imaju drugačije stope.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40080" y="6510528"/>
            <a:ext cx="10972800" cy="18288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600"/>
              </a:spcAft>
              <a:defRPr sz="900" b="0">
                <a:solidFill>
                  <a:srgbClr val="5E6973"/>
                </a:solidFill>
                <a:latin typeface="Aptos"/>
              </a:defRPr>
            </a:pPr>
            <a:r>
              <a:t>Izvor: Islam.ba / Zekat.ba</a:t>
            </a:r>
          </a:p>
        </p:txBody>
      </p:sp>
      <p:graphicFrame>
        <p:nvGraphicFramePr>
          <p:cNvPr id="54" name="Chart 53"/>
          <p:cNvGraphicFramePr/>
          <p:nvPr/>
        </p:nvGraphicFramePr>
        <p:xfrm>
          <a:off x="6372665" y="1670643"/>
          <a:ext cx="4340665" cy="2700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5847A"/>
          </a:solidFill>
          <a:ln>
            <a:solidFill>
              <a:srgbClr val="258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789920" cy="59436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8344B"/>
                </a:solidFill>
                <a:latin typeface="Aptos"/>
              </a:defRPr>
            </a:pPr>
            <a:r>
              <a:t>Kome se daje zekat?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446520"/>
            <a:ext cx="411480" cy="20116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>
              <a:spcAft>
                <a:spcPts val="700"/>
              </a:spcAft>
              <a:defRPr sz="1100" b="0">
                <a:solidFill>
                  <a:srgbClr val="667378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115568"/>
            <a:ext cx="10698480" cy="5029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2100" b="1">
                <a:solidFill>
                  <a:srgbClr val="25847A"/>
                </a:solidFill>
                <a:latin typeface="Aptos"/>
              </a:defRPr>
            </a:pPr>
            <a:r>
              <a:t>Kur’an (Et-Tevba, 9:60) navodi osam kategorija primalaca zekata.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874519"/>
            <a:ext cx="5257800" cy="1417320"/>
          </a:xfrm>
          <a:prstGeom prst="roundRect">
            <a:avLst/>
          </a:prstGeom>
          <a:solidFill>
            <a:srgbClr val="E0F1EA"/>
          </a:solidFill>
          <a:ln>
            <a:solidFill>
              <a:srgbClr val="E0F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14400" y="2148839"/>
            <a:ext cx="685800" cy="685800"/>
          </a:xfrm>
          <a:prstGeom prst="ellipse">
            <a:avLst/>
          </a:prstGeom>
          <a:solidFill>
            <a:srgbClr val="25847A"/>
          </a:solidFill>
          <a:ln>
            <a:solidFill>
              <a:srgbClr val="258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2258568"/>
            <a:ext cx="68580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18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83080" y="2039112"/>
            <a:ext cx="393192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8344B"/>
                </a:solidFill>
                <a:latin typeface="Aptos"/>
              </a:defRPr>
            </a:pPr>
            <a:r>
              <a:t>Siromašni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3080" y="2404872"/>
            <a:ext cx="3931920" cy="6400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2A353B"/>
                </a:solidFill>
                <a:latin typeface="Aptos"/>
              </a:defRPr>
            </a:pPr>
            <a:r>
              <a:t>Ljudi koji nemaju dovoljno za osnovne potrebe.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0" y="1874519"/>
            <a:ext cx="5257800" cy="1417320"/>
          </a:xfrm>
          <a:prstGeom prst="roundRect">
            <a:avLst/>
          </a:prstGeom>
          <a:solidFill>
            <a:srgbClr val="FBEFD2"/>
          </a:solidFill>
          <a:ln>
            <a:solidFill>
              <a:srgbClr val="FBE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6583680" y="2148839"/>
            <a:ext cx="685800" cy="685800"/>
          </a:xfrm>
          <a:prstGeom prst="ellipse">
            <a:avLst/>
          </a:prstGeom>
          <a:solidFill>
            <a:srgbClr val="EBB84D"/>
          </a:solidFill>
          <a:ln>
            <a:solidFill>
              <a:srgbClr val="EBB8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83680" y="2258568"/>
            <a:ext cx="68580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1800" b="1">
                <a:solidFill>
                  <a:srgbClr val="18344B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52360" y="2039112"/>
            <a:ext cx="393192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8344B"/>
                </a:solidFill>
                <a:latin typeface="Aptos"/>
              </a:defRPr>
            </a:pPr>
            <a:r>
              <a:t>Nevoljnici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52360" y="2404872"/>
            <a:ext cx="3931920" cy="6400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2A353B"/>
                </a:solidFill>
                <a:latin typeface="Aptos"/>
              </a:defRPr>
            </a:pPr>
            <a:r>
              <a:t>Oni koji su u oskudici i trebaju pomoć.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3703320"/>
            <a:ext cx="5257800" cy="1417320"/>
          </a:xfrm>
          <a:prstGeom prst="roundRect">
            <a:avLst/>
          </a:prstGeom>
          <a:solidFill>
            <a:srgbClr val="E0F1EA"/>
          </a:solidFill>
          <a:ln>
            <a:solidFill>
              <a:srgbClr val="E0F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14400" y="3977639"/>
            <a:ext cx="685800" cy="685800"/>
          </a:xfrm>
          <a:prstGeom prst="ellipse">
            <a:avLst/>
          </a:prstGeom>
          <a:solidFill>
            <a:srgbClr val="25847A"/>
          </a:solidFill>
          <a:ln>
            <a:solidFill>
              <a:srgbClr val="258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14400" y="4087368"/>
            <a:ext cx="68580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18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83080" y="3867911"/>
            <a:ext cx="393192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8344B"/>
                </a:solidFill>
                <a:latin typeface="Aptos"/>
              </a:defRPr>
            </a:pPr>
            <a:r>
              <a:t>Sakupljači zekata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83080" y="4233672"/>
            <a:ext cx="3931920" cy="6400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2A353B"/>
                </a:solidFill>
                <a:latin typeface="Aptos"/>
              </a:defRPr>
            </a:pPr>
            <a:r>
              <a:t>Osobe zadužene za njegovo prikupljanje i raspodjelu.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0" y="3703320"/>
            <a:ext cx="5257800" cy="1417320"/>
          </a:xfrm>
          <a:prstGeom prst="roundRect">
            <a:avLst/>
          </a:prstGeom>
          <a:solidFill>
            <a:srgbClr val="FBEFD2"/>
          </a:solidFill>
          <a:ln>
            <a:solidFill>
              <a:srgbClr val="FBE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6583680" y="3977639"/>
            <a:ext cx="685800" cy="685800"/>
          </a:xfrm>
          <a:prstGeom prst="ellipse">
            <a:avLst/>
          </a:prstGeom>
          <a:solidFill>
            <a:srgbClr val="EBB84D"/>
          </a:solidFill>
          <a:ln>
            <a:solidFill>
              <a:srgbClr val="EBB8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583680" y="4087368"/>
            <a:ext cx="68580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1800" b="1">
                <a:solidFill>
                  <a:srgbClr val="18344B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2360" y="3867911"/>
            <a:ext cx="393192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8344B"/>
                </a:solidFill>
                <a:latin typeface="Aptos"/>
              </a:defRPr>
            </a:pPr>
            <a:r>
              <a:t>Oni čija srca treba pridobiti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52360" y="4233672"/>
            <a:ext cx="3931920" cy="6400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2A353B"/>
                </a:solidFill>
                <a:latin typeface="Aptos"/>
              </a:defRPr>
            </a:pPr>
            <a:r>
              <a:t>Kategorija koja se tumači prema islamskom pravu i okolnostima.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5847A"/>
          </a:solidFill>
          <a:ln>
            <a:solidFill>
              <a:srgbClr val="258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789920" cy="4678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8344B"/>
                </a:solidFill>
                <a:latin typeface="Aptos"/>
              </a:defRPr>
            </a:pPr>
            <a:r>
              <a:t>Osam </a:t>
            </a:r>
            <a:r>
              <a:rPr/>
              <a:t>kategorija </a:t>
            </a:r>
            <a:r>
              <a:rPr smtClean="0"/>
              <a:t>primalaca</a:t>
            </a:r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155680" y="6446520"/>
            <a:ext cx="411480" cy="20116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>
              <a:spcAft>
                <a:spcPts val="700"/>
              </a:spcAft>
              <a:defRPr sz="1100" b="0">
                <a:solidFill>
                  <a:srgbClr val="667378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5257800" cy="1600200"/>
          </a:xfrm>
          <a:prstGeom prst="roundRect">
            <a:avLst/>
          </a:prstGeom>
          <a:solidFill>
            <a:srgbClr val="E0ECF5"/>
          </a:solidFill>
          <a:ln>
            <a:solidFill>
              <a:srgbClr val="E0EC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14400" y="1856231"/>
            <a:ext cx="685800" cy="685800"/>
          </a:xfrm>
          <a:prstGeom prst="ellipse">
            <a:avLst/>
          </a:prstGeom>
          <a:solidFill>
            <a:srgbClr val="D27158"/>
          </a:solidFill>
          <a:ln>
            <a:solidFill>
              <a:srgbClr val="D27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68580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18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83080" y="1673351"/>
            <a:ext cx="3931920" cy="36576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8344B"/>
                </a:solidFill>
                <a:latin typeface="Aptos"/>
              </a:defRPr>
            </a:pPr>
            <a:r>
              <a:t>Otkup iz ropstva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83080" y="2084831"/>
            <a:ext cx="3931920" cy="7772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2A353B"/>
                </a:solidFill>
                <a:latin typeface="Aptos"/>
              </a:defRPr>
            </a:pPr>
            <a:r>
              <a:t>Historijska kategorija oslobađanja ljudi iz ropstva; danas se objašnjava u kontekstu klasičnog prava.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1508760"/>
            <a:ext cx="5257800" cy="1600200"/>
          </a:xfrm>
          <a:prstGeom prst="roundRect">
            <a:avLst/>
          </a:prstGeom>
          <a:solidFill>
            <a:srgbClr val="E0F1EA"/>
          </a:solidFill>
          <a:ln>
            <a:solidFill>
              <a:srgbClr val="E0F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6583680" y="1856231"/>
            <a:ext cx="685800" cy="685800"/>
          </a:xfrm>
          <a:prstGeom prst="ellipse">
            <a:avLst/>
          </a:prstGeom>
          <a:solidFill>
            <a:srgbClr val="25847A"/>
          </a:solidFill>
          <a:ln>
            <a:solidFill>
              <a:srgbClr val="258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83680" y="1965960"/>
            <a:ext cx="68580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18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52360" y="1673351"/>
            <a:ext cx="3931920" cy="36576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8344B"/>
                </a:solidFill>
                <a:latin typeface="Aptos"/>
              </a:defRPr>
            </a:pPr>
            <a:r>
              <a:t>Prezaduženi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52360" y="2084831"/>
            <a:ext cx="3931920" cy="7772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2A353B"/>
                </a:solidFill>
                <a:latin typeface="Aptos"/>
              </a:defRPr>
            </a:pPr>
            <a:r>
              <a:t>Ljudi koji imaju dugove koje ne mogu podmiriti, uz propisane uslove.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474720"/>
            <a:ext cx="5257800" cy="1600200"/>
          </a:xfrm>
          <a:prstGeom prst="roundRect">
            <a:avLst/>
          </a:prstGeom>
          <a:solidFill>
            <a:srgbClr val="E0ECF5"/>
          </a:solidFill>
          <a:ln>
            <a:solidFill>
              <a:srgbClr val="E0EC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14400" y="3822191"/>
            <a:ext cx="685800" cy="685800"/>
          </a:xfrm>
          <a:prstGeom prst="ellipse">
            <a:avLst/>
          </a:prstGeom>
          <a:solidFill>
            <a:srgbClr val="D27158"/>
          </a:solidFill>
          <a:ln>
            <a:solidFill>
              <a:srgbClr val="D27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4400" y="3931920"/>
            <a:ext cx="68580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1800" b="1">
                <a:solidFill>
                  <a:srgbClr val="FFFFFF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83080" y="3639312"/>
            <a:ext cx="3931920" cy="36576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8344B"/>
                </a:solidFill>
                <a:latin typeface="Aptos"/>
              </a:defRPr>
            </a:pPr>
            <a:r>
              <a:t>Na Allahovom putu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83080" y="4050791"/>
            <a:ext cx="3931920" cy="7772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2A353B"/>
                </a:solidFill>
                <a:latin typeface="Aptos"/>
              </a:defRPr>
            </a:pPr>
            <a:r>
              <a:t>Kategorija čije značenje učenjaci tumače prema islamskom pravu.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3474720"/>
            <a:ext cx="5257800" cy="1600200"/>
          </a:xfrm>
          <a:prstGeom prst="roundRect">
            <a:avLst/>
          </a:prstGeom>
          <a:solidFill>
            <a:srgbClr val="E0F1EA"/>
          </a:solidFill>
          <a:ln>
            <a:solidFill>
              <a:srgbClr val="E0F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6583680" y="3822191"/>
            <a:ext cx="685800" cy="685800"/>
          </a:xfrm>
          <a:prstGeom prst="ellipse">
            <a:avLst/>
          </a:prstGeom>
          <a:solidFill>
            <a:srgbClr val="25847A"/>
          </a:solidFill>
          <a:ln>
            <a:solidFill>
              <a:srgbClr val="258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583680" y="3931920"/>
            <a:ext cx="68580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1800" b="1">
                <a:solidFill>
                  <a:srgbClr val="FFFFFF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52360" y="3639312"/>
            <a:ext cx="3931920" cy="36576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8344B"/>
                </a:solidFill>
                <a:latin typeface="Aptos"/>
              </a:defRPr>
            </a:pPr>
            <a:r>
              <a:t>Putnik u nevolji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2360" y="4050791"/>
            <a:ext cx="3931920" cy="7772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2A353B"/>
                </a:solidFill>
                <a:latin typeface="Aptos"/>
              </a:defRPr>
            </a:pPr>
            <a:r>
              <a:t>Putnik koji je ostao bez sredstava, iako možda kod kuće ima imetak.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" y="5715000"/>
            <a:ext cx="10515600" cy="4114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1600" b="1">
                <a:solidFill>
                  <a:srgbClr val="25847A"/>
                </a:solidFill>
                <a:latin typeface="Aptos"/>
              </a:defRPr>
            </a:pPr>
            <a:r>
              <a:t>Ovih osam kategorija navedeno je u suri Et-Tevba, 9:60.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5847A"/>
          </a:solidFill>
          <a:ln>
            <a:solidFill>
              <a:srgbClr val="258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789920" cy="59436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8344B"/>
                </a:solidFill>
                <a:latin typeface="Aptos"/>
              </a:defRPr>
            </a:pPr>
            <a:r>
              <a:t>Na šta se zekat uglavnom ne obračunava?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446520"/>
            <a:ext cx="411480" cy="20116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>
              <a:spcAft>
                <a:spcPts val="700"/>
              </a:spcAft>
              <a:defRPr sz="1100" b="0">
                <a:solidFill>
                  <a:srgbClr val="667378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5" name="Rectangle 4"/>
          <p:cNvSpPr/>
          <p:nvPr/>
        </p:nvSpPr>
        <p:spPr>
          <a:xfrm>
            <a:off x="1106424" y="2660904"/>
            <a:ext cx="2112263" cy="1600200"/>
          </a:xfrm>
          <a:prstGeom prst="rect">
            <a:avLst/>
          </a:prstGeom>
          <a:solidFill>
            <a:srgbClr val="E0ECF5"/>
          </a:solidFill>
          <a:ln>
            <a:solidFill>
              <a:srgbClr val="258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14400" y="1828800"/>
            <a:ext cx="2496312" cy="1216151"/>
          </a:xfrm>
          <a:prstGeom prst="triangle">
            <a:avLst/>
          </a:prstGeom>
          <a:solidFill>
            <a:srgbClr val="25847A"/>
          </a:solidFill>
          <a:ln>
            <a:solidFill>
              <a:srgbClr val="258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964131" y="3364991"/>
            <a:ext cx="448055" cy="896111"/>
          </a:xfrm>
          <a:prstGeom prst="rect">
            <a:avLst/>
          </a:prstGeom>
          <a:solidFill>
            <a:srgbClr val="EBB84D"/>
          </a:solidFill>
          <a:ln>
            <a:solidFill>
              <a:srgbClr val="EBB8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362456" y="2980944"/>
            <a:ext cx="448055" cy="44805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514600" y="2980944"/>
            <a:ext cx="448055" cy="44805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3703320" y="1508760"/>
            <a:ext cx="3291840" cy="1508760"/>
          </a:xfrm>
          <a:prstGeom prst="roundRect">
            <a:avLst/>
          </a:prstGeom>
          <a:solidFill>
            <a:srgbClr val="E0ECF5"/>
          </a:solidFill>
          <a:ln>
            <a:solidFill>
              <a:srgbClr val="E0EC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867911" y="1636776"/>
            <a:ext cx="2962656" cy="38404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8344B"/>
                </a:solidFill>
                <a:latin typeface="Aptos"/>
              </a:defRPr>
            </a:pPr>
            <a:r>
              <a:t>Lični dom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67911" y="2075688"/>
            <a:ext cx="2962656" cy="822959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2A353B"/>
                </a:solidFill>
                <a:latin typeface="Aptos"/>
              </a:defRPr>
            </a:pPr>
            <a:r>
              <a:t>Kuća ili stan u kojem osoba živi.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0" y="1508760"/>
            <a:ext cx="3291840" cy="1508760"/>
          </a:xfrm>
          <a:prstGeom prst="roundRect">
            <a:avLst/>
          </a:prstGeom>
          <a:solidFill>
            <a:srgbClr val="E0F1EA"/>
          </a:solidFill>
          <a:ln>
            <a:solidFill>
              <a:srgbClr val="E0F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479792" y="1636776"/>
            <a:ext cx="2962656" cy="38404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8344B"/>
                </a:solidFill>
                <a:latin typeface="Aptos"/>
              </a:defRPr>
            </a:pPr>
            <a:r>
              <a:t>Lična odjeća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79792" y="2075688"/>
            <a:ext cx="2962656" cy="822959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2A353B"/>
                </a:solidFill>
                <a:latin typeface="Aptos"/>
              </a:defRPr>
            </a:pPr>
            <a:r>
              <a:t>Odjeća i predmeti svakodnevne upotrebe.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" y="4251960"/>
            <a:ext cx="2331720" cy="777240"/>
          </a:xfrm>
          <a:prstGeom prst="roundRect">
            <a:avLst/>
          </a:prstGeom>
          <a:solidFill>
            <a:srgbClr val="D27158"/>
          </a:solidFill>
          <a:ln>
            <a:solidFill>
              <a:srgbClr val="D27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rapezoid 16"/>
          <p:cNvSpPr/>
          <p:nvPr/>
        </p:nvSpPr>
        <p:spPr>
          <a:xfrm>
            <a:off x="1417320" y="3794760"/>
            <a:ext cx="1280160" cy="640080"/>
          </a:xfrm>
          <a:prstGeom prst="trapezoid">
            <a:avLst/>
          </a:prstGeom>
          <a:solidFill>
            <a:srgbClr val="D27158"/>
          </a:solidFill>
          <a:ln>
            <a:solidFill>
              <a:srgbClr val="D27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188720" y="4800600"/>
            <a:ext cx="502920" cy="502920"/>
          </a:xfrm>
          <a:prstGeom prst="ellipse">
            <a:avLst/>
          </a:prstGeom>
          <a:solidFill>
            <a:srgbClr val="18344B"/>
          </a:solidFill>
          <a:ln>
            <a:solidFill>
              <a:srgbClr val="1834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2468880" y="4800600"/>
            <a:ext cx="502920" cy="502920"/>
          </a:xfrm>
          <a:prstGeom prst="ellipse">
            <a:avLst/>
          </a:prstGeom>
          <a:solidFill>
            <a:srgbClr val="18344B"/>
          </a:solidFill>
          <a:ln>
            <a:solidFill>
              <a:srgbClr val="1834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3703320" y="3977639"/>
            <a:ext cx="3291840" cy="1508760"/>
          </a:xfrm>
          <a:prstGeom prst="roundRect">
            <a:avLst/>
          </a:prstGeom>
          <a:solidFill>
            <a:srgbClr val="FBEFD2"/>
          </a:solidFill>
          <a:ln>
            <a:solidFill>
              <a:srgbClr val="FBE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3867911" y="4105655"/>
            <a:ext cx="2962656" cy="38404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8344B"/>
                </a:solidFill>
                <a:latin typeface="Aptos"/>
              </a:defRPr>
            </a:pPr>
            <a:r>
              <a:t>Auto za ličnu upotrebu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67911" y="4544568"/>
            <a:ext cx="2962656" cy="822959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2A353B"/>
                </a:solidFill>
                <a:latin typeface="Aptos"/>
              </a:defRPr>
            </a:pPr>
            <a:r>
              <a:t>Vozilo koje služi svakodnevnim potrebama.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315200" y="3977639"/>
            <a:ext cx="3291840" cy="1508760"/>
          </a:xfrm>
          <a:prstGeom prst="roundRect">
            <a:avLst/>
          </a:prstGeom>
          <a:solidFill>
            <a:srgbClr val="E0ECF5"/>
          </a:solidFill>
          <a:ln>
            <a:solidFill>
              <a:srgbClr val="E0EC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479792" y="4105655"/>
            <a:ext cx="2962656" cy="38404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8344B"/>
                </a:solidFill>
                <a:latin typeface="Aptos"/>
              </a:defRPr>
            </a:pPr>
            <a:r>
              <a:t>Namještaj i posuđe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79792" y="4544568"/>
            <a:ext cx="2962656" cy="822959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2A353B"/>
                </a:solidFill>
                <a:latin typeface="Aptos"/>
              </a:defRPr>
            </a:pPr>
            <a:r>
              <a:t>Stvari koje se koriste u domaćinstvu.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600"/>
              </a:spcAft>
              <a:defRPr sz="3000" b="1">
                <a:solidFill>
                  <a:srgbClr val="1B314F"/>
                </a:solidFill>
                <a:latin typeface="Aptos"/>
              </a:defRPr>
            </a:pPr>
            <a:r>
              <a:t>Kome se ne daje zekat?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87552"/>
            <a:ext cx="1143000" cy="64008"/>
          </a:xfrm>
          <a:prstGeom prst="rect">
            <a:avLst/>
          </a:prstGeom>
          <a:solidFill>
            <a:srgbClr val="E7B5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21792" y="1078992"/>
            <a:ext cx="10972800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600"/>
              </a:spcAft>
              <a:defRPr sz="1400" b="0">
                <a:solidFill>
                  <a:srgbClr val="5E6973"/>
                </a:solidFill>
                <a:latin typeface="Aptos"/>
              </a:defRPr>
            </a:pPr>
            <a:r>
              <a:t>Osnovna pravila prema uobičajenom hanefijskom tumačenju koje se primjenjuje kod nas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5303520" cy="1024128"/>
          </a:xfrm>
          <a:prstGeom prst="roundRect">
            <a:avLst/>
          </a:prstGeom>
          <a:solidFill>
            <a:srgbClr val="FFFFFF"/>
          </a:solidFill>
          <a:ln>
            <a:solidFill>
              <a:srgbClr val="E2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04671" y="1911095"/>
            <a:ext cx="329184" cy="329184"/>
          </a:xfrm>
          <a:prstGeom prst="ellipse">
            <a:avLst/>
          </a:prstGeom>
          <a:solidFill>
            <a:srgbClr val="BA49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261872" y="1764792"/>
            <a:ext cx="4498848" cy="29260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600"/>
              </a:spcAft>
              <a:defRPr sz="1500" b="1">
                <a:solidFill>
                  <a:srgbClr val="1B314F"/>
                </a:solidFill>
                <a:latin typeface="Aptos"/>
              </a:defRPr>
            </a:pPr>
            <a:r>
              <a:t>RODITELJIMA I PRECIMA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61872" y="2057400"/>
            <a:ext cx="4498848" cy="56692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600"/>
              </a:spcAft>
              <a:defRPr sz="1250" b="0">
                <a:solidFill>
                  <a:srgbClr val="2B3138"/>
                </a:solidFill>
                <a:latin typeface="Aptos"/>
              </a:defRPr>
            </a:pPr>
            <a:r>
              <a:t>Roditeljima, djedovima i nenama — njihovo izdržavanje je posebna obaveza.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691640"/>
            <a:ext cx="5303520" cy="1024128"/>
          </a:xfrm>
          <a:prstGeom prst="roundRect">
            <a:avLst/>
          </a:prstGeom>
          <a:solidFill>
            <a:srgbClr val="FFFFFF"/>
          </a:solidFill>
          <a:ln>
            <a:solidFill>
              <a:srgbClr val="E2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382512" y="1911095"/>
            <a:ext cx="329184" cy="329184"/>
          </a:xfrm>
          <a:prstGeom prst="ellipse">
            <a:avLst/>
          </a:prstGeom>
          <a:solidFill>
            <a:srgbClr val="BA49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39712" y="1764792"/>
            <a:ext cx="4498848" cy="29260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600"/>
              </a:spcAft>
              <a:defRPr sz="1500" b="1">
                <a:solidFill>
                  <a:srgbClr val="1B314F"/>
                </a:solidFill>
                <a:latin typeface="Aptos"/>
              </a:defRPr>
            </a:pPr>
            <a:r>
              <a:t>VLASTITOJ DJECI I POTOMCIMA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39712" y="2057400"/>
            <a:ext cx="4498848" cy="56692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600"/>
              </a:spcAft>
              <a:defRPr sz="1250" b="0">
                <a:solidFill>
                  <a:srgbClr val="2B3138"/>
                </a:solidFill>
                <a:latin typeface="Aptos"/>
              </a:defRPr>
            </a:pPr>
            <a:r>
              <a:t>Djeci, unucima i daljim potomcima.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2971800"/>
            <a:ext cx="5303520" cy="1024128"/>
          </a:xfrm>
          <a:prstGeom prst="roundRect">
            <a:avLst/>
          </a:prstGeom>
          <a:solidFill>
            <a:srgbClr val="FFFFFF"/>
          </a:solidFill>
          <a:ln>
            <a:solidFill>
              <a:srgbClr val="E2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804671" y="3191256"/>
            <a:ext cx="329184" cy="329184"/>
          </a:xfrm>
          <a:prstGeom prst="ellipse">
            <a:avLst/>
          </a:prstGeom>
          <a:solidFill>
            <a:srgbClr val="BA49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261872" y="3044952"/>
            <a:ext cx="4498848" cy="29260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600"/>
              </a:spcAft>
              <a:defRPr sz="1500" b="1">
                <a:solidFill>
                  <a:srgbClr val="1B314F"/>
                </a:solidFill>
                <a:latin typeface="Aptos"/>
              </a:defRPr>
            </a:pPr>
            <a:r>
              <a:t>SUPRUŽNIKU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61872" y="3337560"/>
            <a:ext cx="4498848" cy="56692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600"/>
              </a:spcAft>
              <a:defRPr sz="1250" b="0">
                <a:solidFill>
                  <a:srgbClr val="2B3138"/>
                </a:solidFill>
                <a:latin typeface="Aptos"/>
              </a:defRPr>
            </a:pPr>
            <a:r>
              <a:t>Prema hanefijskom mezhebu, muž ne daje zekat ženi niti žena mužu.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2971800"/>
            <a:ext cx="5303520" cy="1024128"/>
          </a:xfrm>
          <a:prstGeom prst="roundRect">
            <a:avLst/>
          </a:prstGeom>
          <a:solidFill>
            <a:srgbClr val="FFFFFF"/>
          </a:solidFill>
          <a:ln>
            <a:solidFill>
              <a:srgbClr val="E2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6382512" y="3191256"/>
            <a:ext cx="329184" cy="329184"/>
          </a:xfrm>
          <a:prstGeom prst="ellipse">
            <a:avLst/>
          </a:prstGeom>
          <a:solidFill>
            <a:srgbClr val="BA49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839712" y="3044952"/>
            <a:ext cx="4498848" cy="29260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600"/>
              </a:spcAft>
              <a:defRPr sz="1500" b="1">
                <a:solidFill>
                  <a:srgbClr val="1B314F"/>
                </a:solidFill>
                <a:latin typeface="Aptos"/>
              </a:defRPr>
            </a:pPr>
            <a:r>
              <a:t>IMUĆNIMA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39712" y="3337560"/>
            <a:ext cx="4498848" cy="56692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600"/>
              </a:spcAft>
              <a:defRPr sz="1250" b="0">
                <a:solidFill>
                  <a:srgbClr val="2B3138"/>
                </a:solidFill>
                <a:latin typeface="Aptos"/>
              </a:defRPr>
            </a:pPr>
            <a:r>
              <a:t>Osobi koja ima dovoljno imovine i nije zekatski korisnik.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4251960"/>
            <a:ext cx="10881360" cy="1024128"/>
          </a:xfrm>
          <a:prstGeom prst="roundRect">
            <a:avLst/>
          </a:prstGeom>
          <a:solidFill>
            <a:srgbClr val="FFFFFF"/>
          </a:solidFill>
          <a:ln>
            <a:solidFill>
              <a:srgbClr val="E2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804671" y="4471416"/>
            <a:ext cx="329184" cy="329184"/>
          </a:xfrm>
          <a:prstGeom prst="ellipse">
            <a:avLst/>
          </a:prstGeom>
          <a:solidFill>
            <a:srgbClr val="BA49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261872" y="4325112"/>
            <a:ext cx="10076688" cy="29260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600"/>
              </a:spcAft>
              <a:defRPr sz="1500" b="1">
                <a:solidFill>
                  <a:srgbClr val="1B314F"/>
                </a:solidFill>
                <a:latin typeface="Aptos"/>
              </a:defRPr>
            </a:pPr>
            <a:r>
              <a:t>ZA JAVNE RADOVE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61872" y="4617720"/>
            <a:ext cx="10076688" cy="56692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600"/>
              </a:spcAft>
              <a:defRPr sz="1250" b="0">
                <a:solidFill>
                  <a:srgbClr val="2B3138"/>
                </a:solidFill>
                <a:latin typeface="Aptos"/>
              </a:defRPr>
            </a:pPr>
            <a:r>
              <a:t>Ne daje se direktno za gradnju džamije, škole, mosta ili za ukop umrlog; zekat mora pripasti opravdanom korisniku.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5847A"/>
          </a:solidFill>
          <a:ln>
            <a:solidFill>
              <a:srgbClr val="258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789920" cy="59436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8344B"/>
                </a:solidFill>
                <a:latin typeface="Aptos"/>
              </a:defRPr>
            </a:pPr>
            <a:r>
              <a:t>Zekat i sadaka nisu isto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446520"/>
            <a:ext cx="411480" cy="20116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>
              <a:spcAft>
                <a:spcPts val="700"/>
              </a:spcAft>
              <a:defRPr sz="1100" b="0">
                <a:solidFill>
                  <a:srgbClr val="667378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645920"/>
            <a:ext cx="4754880" cy="3337560"/>
          </a:xfrm>
          <a:prstGeom prst="roundRect">
            <a:avLst/>
          </a:prstGeom>
          <a:solidFill>
            <a:srgbClr val="E0F1EA"/>
          </a:solidFill>
          <a:ln>
            <a:solidFill>
              <a:srgbClr val="E0F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78992" y="1773936"/>
            <a:ext cx="4425696" cy="38404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2100" b="1">
                <a:solidFill>
                  <a:srgbClr val="18344B"/>
                </a:solidFill>
                <a:latin typeface="Aptos"/>
              </a:defRPr>
            </a:pPr>
            <a:r>
              <a:t>ZEKAT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" y="2212848"/>
            <a:ext cx="4425696" cy="265176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700" b="0">
                <a:solidFill>
                  <a:srgbClr val="2A353B"/>
                </a:solidFill>
                <a:latin typeface="Aptos"/>
              </a:defRPr>
            </a:pPr>
            <a:r>
              <a:t>• Obavezno davanje kada su ispunjeni uslovi</a:t>
            </a:r>
          </a:p>
          <a:p>
            <a:pPr>
              <a:spcAft>
                <a:spcPts val="700"/>
              </a:spcAft>
              <a:defRPr sz="1700" b="0">
                <a:solidFill>
                  <a:srgbClr val="2A353B"/>
                </a:solidFill>
                <a:latin typeface="Aptos"/>
              </a:defRPr>
            </a:pPr>
            <a:r>
              <a:t>• Ima propisana pravila i kategorije primalaca</a:t>
            </a:r>
          </a:p>
          <a:p>
            <a:pPr>
              <a:spcAft>
                <a:spcPts val="700"/>
              </a:spcAft>
              <a:defRPr sz="1700" b="0">
                <a:solidFill>
                  <a:srgbClr val="2A353B"/>
                </a:solidFill>
                <a:latin typeface="Aptos"/>
              </a:defRPr>
            </a:pPr>
            <a:r>
              <a:t>• Primjer: zekat na odgovarajuću novčanu imovinu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1645920"/>
            <a:ext cx="4754880" cy="3337560"/>
          </a:xfrm>
          <a:prstGeom prst="roundRect">
            <a:avLst/>
          </a:prstGeom>
          <a:solidFill>
            <a:srgbClr val="FBEFD2"/>
          </a:solidFill>
          <a:ln>
            <a:solidFill>
              <a:srgbClr val="FBE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65392" y="1773936"/>
            <a:ext cx="4425696" cy="38404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2100" b="1">
                <a:solidFill>
                  <a:srgbClr val="18344B"/>
                </a:solidFill>
                <a:latin typeface="Aptos"/>
              </a:defRPr>
            </a:pPr>
            <a:r>
              <a:t>SADAKA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65392" y="2212848"/>
            <a:ext cx="4425696" cy="265176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700" b="0">
                <a:solidFill>
                  <a:srgbClr val="2A353B"/>
                </a:solidFill>
                <a:latin typeface="Aptos"/>
              </a:defRPr>
            </a:pPr>
            <a:r>
              <a:t>• Dobrovoljno pomaganje</a:t>
            </a:r>
          </a:p>
          <a:p>
            <a:pPr>
              <a:spcAft>
                <a:spcPts val="700"/>
              </a:spcAft>
              <a:defRPr sz="1700" b="0">
                <a:solidFill>
                  <a:srgbClr val="2A353B"/>
                </a:solidFill>
                <a:latin typeface="Aptos"/>
              </a:defRPr>
            </a:pPr>
            <a:r>
              <a:t>• Može biti novac, hrana, odjeća ili pomoć</a:t>
            </a:r>
          </a:p>
          <a:p>
            <a:pPr>
              <a:spcAft>
                <a:spcPts val="700"/>
              </a:spcAft>
              <a:defRPr sz="1700" b="0">
                <a:solidFill>
                  <a:srgbClr val="2A353B"/>
                </a:solidFill>
                <a:latin typeface="Aptos"/>
              </a:defRPr>
            </a:pPr>
            <a:r>
              <a:t>• Lijepa riječ i dobro djelo također su vrijedni</a:t>
            </a:r>
          </a:p>
        </p:txBody>
      </p:sp>
      <p:sp>
        <p:nvSpPr>
          <p:cNvPr id="11" name="Oval 10"/>
          <p:cNvSpPr/>
          <p:nvPr/>
        </p:nvSpPr>
        <p:spPr>
          <a:xfrm>
            <a:off x="5257800" y="5212080"/>
            <a:ext cx="1316736" cy="1316736"/>
          </a:xfrm>
          <a:prstGeom prst="ellipse">
            <a:avLst/>
          </a:prstGeom>
          <a:solidFill>
            <a:srgbClr val="FBEFD2"/>
          </a:solidFill>
          <a:ln>
            <a:solidFill>
              <a:srgbClr val="FBE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397703" y="5417820"/>
            <a:ext cx="1028700" cy="65836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3960" b="1">
                <a:solidFill>
                  <a:srgbClr val="D27158"/>
                </a:solidFill>
                <a:latin typeface="Aptos"/>
              </a:defRPr>
            </a:pPr>
            <a:r>
              <a:t>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6126480"/>
            <a:ext cx="10241280" cy="2743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Aft>
                <a:spcPts val="700"/>
              </a:spcAft>
              <a:defRPr sz="1600" b="1">
                <a:solidFill>
                  <a:srgbClr val="25847A"/>
                </a:solidFill>
                <a:latin typeface="Aptos"/>
              </a:defRPr>
            </a:pPr>
            <a:r>
              <a:t>Oboje nas uči dobroti, ali zekat ima posebne propise.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4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640080"/>
            <a:ext cx="10332720" cy="227600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3200" b="1">
                <a:solidFill>
                  <a:srgbClr val="EBB84D"/>
                </a:solidFill>
                <a:latin typeface="Aptos"/>
              </a:defRPr>
            </a:pPr>
            <a:endParaRPr lang="hr-HR" dirty="0" smtClean="0"/>
          </a:p>
          <a:p>
            <a:pPr>
              <a:spcAft>
                <a:spcPts val="700"/>
              </a:spcAft>
              <a:defRPr sz="3200" b="1">
                <a:solidFill>
                  <a:srgbClr val="EBB84D"/>
                </a:solidFill>
                <a:latin typeface="Aptos"/>
              </a:defRPr>
            </a:pPr>
            <a:endParaRPr lang="hr-HR" dirty="0" smtClean="0"/>
          </a:p>
          <a:p>
            <a:pPr algn="ctr">
              <a:spcAft>
                <a:spcPts val="700"/>
              </a:spcAft>
              <a:defRPr sz="3200" b="1">
                <a:solidFill>
                  <a:srgbClr val="EBB84D"/>
                </a:solidFill>
                <a:latin typeface="Aptos"/>
              </a:defRPr>
            </a:pPr>
            <a:endParaRPr lang="hr-HR" dirty="0" smtClean="0"/>
          </a:p>
          <a:p>
            <a:pPr algn="ctr">
              <a:spcAft>
                <a:spcPts val="700"/>
              </a:spcAft>
              <a:defRPr sz="3200" b="1">
                <a:solidFill>
                  <a:srgbClr val="EBB84D"/>
                </a:solidFill>
                <a:latin typeface="Aptos"/>
              </a:defRPr>
            </a:pPr>
            <a:r>
              <a:rPr smtClean="0"/>
              <a:t>Hvala </a:t>
            </a:r>
            <a:r>
              <a:t>na pažnji!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1554480"/>
            <a:ext cx="10332720" cy="294542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2200" b="0">
                <a:solidFill>
                  <a:srgbClr val="FFFFFF"/>
                </a:solidFill>
                <a:latin typeface="Aptos"/>
              </a:defRPr>
            </a:pPr>
            <a:endParaRPr lang="hr-HR" dirty="0" smtClean="0"/>
          </a:p>
          <a:p>
            <a:pPr>
              <a:spcAft>
                <a:spcPts val="700"/>
              </a:spcAft>
              <a:defRPr sz="2200" b="0">
                <a:solidFill>
                  <a:srgbClr val="FFFFFF"/>
                </a:solidFill>
                <a:latin typeface="Aptos"/>
              </a:defRPr>
            </a:pPr>
            <a:endParaRPr lang="hr-HR" dirty="0" smtClean="0"/>
          </a:p>
          <a:p>
            <a:pPr algn="ctr">
              <a:spcAft>
                <a:spcPts val="700"/>
              </a:spcAft>
              <a:defRPr sz="2200" b="0">
                <a:solidFill>
                  <a:srgbClr val="FFFFFF"/>
                </a:solidFill>
                <a:latin typeface="Aptos"/>
              </a:defRPr>
            </a:pPr>
            <a:endParaRPr lang="hr-HR" dirty="0" smtClean="0"/>
          </a:p>
          <a:p>
            <a:pPr>
              <a:spcAft>
                <a:spcPts val="700"/>
              </a:spcAft>
              <a:defRPr sz="2200" b="0">
                <a:solidFill>
                  <a:srgbClr val="FFFFFF"/>
                </a:solidFill>
                <a:latin typeface="Aptos"/>
              </a:defRPr>
            </a:pPr>
            <a:endParaRPr lang="hr-HR" dirty="0" smtClean="0"/>
          </a:p>
          <a:p>
            <a:pPr>
              <a:spcAft>
                <a:spcPts val="700"/>
              </a:spcAft>
              <a:defRPr sz="2200" b="0">
                <a:solidFill>
                  <a:srgbClr val="FFFFFF"/>
                </a:solidFill>
                <a:latin typeface="Aptos"/>
              </a:defRPr>
            </a:pPr>
            <a:endParaRPr lang="hr-HR" dirty="0" smtClean="0"/>
          </a:p>
          <a:p>
            <a:pPr>
              <a:spcAft>
                <a:spcPts val="700"/>
              </a:spcAft>
              <a:defRPr sz="2200" b="0">
                <a:solidFill>
                  <a:srgbClr val="FFFFFF"/>
                </a:solidFill>
                <a:latin typeface="Aptos"/>
              </a:defRPr>
            </a:pPr>
            <a:endParaRPr lang="hr-HR" dirty="0" smtClean="0"/>
          </a:p>
          <a:p>
            <a:pPr algn="ctr">
              <a:spcAft>
                <a:spcPts val="700"/>
              </a:spcAft>
              <a:defRPr sz="2200" b="0">
                <a:solidFill>
                  <a:srgbClr val="FFFFFF"/>
                </a:solidFill>
                <a:latin typeface="Aptos"/>
              </a:defRPr>
            </a:pPr>
            <a:r>
              <a:rPr smtClean="0"/>
              <a:t>Zapamtimo</a:t>
            </a:r>
            <a:r>
              <a:t>: zekat je ibadet i način pomaganja onima kojima pripada.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797</Words>
  <Application>Microsoft Macintosh PowerPoint</Application>
  <PresentationFormat>Custom</PresentationFormat>
  <Paragraphs>149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Abas</cp:lastModifiedBy>
  <cp:revision>5</cp:revision>
  <dcterms:created xsi:type="dcterms:W3CDTF">2013-01-27T09:14:16Z</dcterms:created>
  <dcterms:modified xsi:type="dcterms:W3CDTF">2026-10-12T10:23:21Z</dcterms:modified>
  <cp:category/>
</cp:coreProperties>
</file>