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94387-53B9-43D3-A8C1-501E3FECAD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D5879D-B5C2-4145-B546-88283615C0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FA74B5-670F-43F5-A200-37FF305A1C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A3124-7EB6-4759-B2AE-0B4864BB6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F78241-C608-4A4E-8293-2BD3D86DE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49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5CB62-8976-4762-9B49-F7E0372354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7EB37D-98A8-4B58-B103-333A4B9D53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6DEEBC-FFF4-4F4A-A05F-7508781F7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FC4AEB-F9B9-4B99-ADD6-1BCE350EB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20E9E8-0CA4-4E8F-B85F-3D7B29610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691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889B7D-ADB0-4A24-9023-61030C3594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2A0D07-2474-4CBA-AA05-03BA41D84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4392B-9054-45FD-9B41-AA466B32A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296158-D520-4618-A114-FDCE5FCFE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61E45-FDFC-410C-840E-AA24827EE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0643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22477-5181-40C5-B036-9377A2ED0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1380D-8FEB-4D15-98B4-C319C6F19E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5EA4E-5491-4BE8-9FBF-16D38212F7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2E9FF6-6A68-4AAC-81F0-DFD8247D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687DB9-F168-46D2-8DA5-7857CE8CC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30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AD23FA-9A95-41FE-8AC1-B0B39284A4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C83E4-2B9F-4962-8068-065EB6A9A9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CC981C-31FE-4804-BB44-7731378E3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81010-AAAE-42CF-AA4B-6309FAD25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E86E3-0599-4CEC-8E47-CF84B1FD6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19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09E50-D6FC-4549-AB84-55E13D3F5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208B37-095D-46A0-A410-A225E3FF42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DBFA40-5D58-4823-A3C1-1EEA2FECE6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FB758F-AA62-4011-BBC7-473663F035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0BD23A-280E-497E-A6AF-4E13D867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F24025-F244-4401-8F2A-F7CC1B5A2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162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A536DB-E9E9-48FC-B628-F183E900AA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E9A2A9-CD84-4389-8D31-6290F0AE5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BD1B8B-3343-471B-A473-61192D55C0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E1D886-20AE-423B-9A52-864947713B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21EE5F-EC37-4641-A4DC-909D4B4C29A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A72540-C6F4-4102-A75C-41A9A8FF0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246A675-75BF-44DB-A86F-454E080BC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82474D-5DAD-4441-9B73-0CE90A31C3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542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B0713-09AB-43C6-A5A7-C44A162EC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0B7AF8-3146-4D21-B380-B151089B1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70F26D-D331-4FBC-B8EF-5713C61D2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B405A5-FB1C-4CAB-B1E7-4FA1ED94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4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1B9905-405B-487D-93A4-98AB6B99F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9C537E-691C-493B-A61E-D1F859D60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92B16DE-5D2F-47E0-9A72-90F07171F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262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D9448-6C37-482C-A89F-E7EF13BF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8F198B-59EA-42AB-9DB0-8EA0AE2C9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504584-DD6D-4A39-8AC9-A21D9BA112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3E0CB7-02FB-4274-A259-08926A230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0FDD3E-02F9-476C-BB4E-056992B45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7ED8B9-0560-4371-AAE6-CD89389EC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3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CBC49-FBF9-4650-9E56-F64DF08B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B708A43-F7A9-4182-AE03-CEF102C0F9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528EA96-7803-41C8-BD19-D394CB6F0D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B82053-CDA3-457D-B67D-9A8AACF654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764C7-7217-4CF3-8D34-343914F1DD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307E3B-F7DF-48AC-B489-1D03A0D7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45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F9A810-EAC7-4163-899F-00BC300A7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788148-0793-4A35-9078-C9360EB57E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B5558F-7B4D-4826-B8E0-9B4425F2FF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0B497-63FC-4B35-AD6B-60F402D9D7BA}" type="datetimeFigureOut">
              <a:rPr lang="en-US" smtClean="0"/>
              <a:t>6/4/2025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F1B07-9BA2-45BD-B62C-AFF85F4C21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C8E54-537A-4027-A4A5-211998927E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40D73B-3195-4298-B2BF-3CF1358DF9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85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8A340-E7F3-4FE7-A072-5102316011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653" y="903942"/>
            <a:ext cx="7966230" cy="2387600"/>
          </a:xfrm>
        </p:spPr>
        <p:txBody>
          <a:bodyPr>
            <a:normAutofit/>
          </a:bodyPr>
          <a:lstStyle/>
          <a:p>
            <a:pPr algn="l"/>
            <a:r>
              <a:rPr lang="bs-Latn-BA" sz="4000" b="1" dirty="0"/>
              <a:t>VJERSKA TOLERANCIJA U BOSANSKOM EJALETU ZA VRIJEME OSMANSKE VLADAVINE</a:t>
            </a:r>
            <a:endParaRPr lang="en-US" sz="40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378731-0382-40EC-B33F-DCA4A815C8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584" y="0"/>
            <a:ext cx="3598416" cy="7008231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9B837E1-053A-4CEF-8CE6-CFCB0FA303F0}"/>
              </a:ext>
            </a:extLst>
          </p:cNvPr>
          <p:cNvSpPr txBox="1">
            <a:spLocks/>
          </p:cNvSpPr>
          <p:nvPr/>
        </p:nvSpPr>
        <p:spPr>
          <a:xfrm>
            <a:off x="331694" y="4760258"/>
            <a:ext cx="8124149" cy="156462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s-Latn-BA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NEĐAD PECO </a:t>
            </a:r>
            <a:br>
              <a:rPr kumimoji="0" lang="bs-Latn-BA" sz="5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bs-Latn-BA" sz="3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27.5.2025 GODINE </a:t>
            </a:r>
            <a:br>
              <a:rPr kumimoji="0" lang="en-US" sz="5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r>
              <a:rPr kumimoji="0" lang="bs-Latn-BA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AKTIV: HISTORIJA, GEOGRAFIJA I ISLAMSKA VJERONAUKA.</a:t>
            </a:r>
            <a:b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90C226">
                    <a:lumMod val="50000"/>
                  </a:srgbClr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</a:b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90C226">
                  <a:lumMod val="50000"/>
                </a:srgbClr>
              </a:solidFill>
              <a:effectLst/>
              <a:uLnTx/>
              <a:uFillTx/>
              <a:latin typeface="Trebuchet MS" panose="020B0603020202020204"/>
              <a:ea typeface="+mj-ea"/>
              <a:cs typeface="+mj-cs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3A91D9-3584-487C-8F44-B997EDA668B8}"/>
              </a:ext>
            </a:extLst>
          </p:cNvPr>
          <p:cNvSpPr/>
          <p:nvPr/>
        </p:nvSpPr>
        <p:spPr>
          <a:xfrm>
            <a:off x="2322921" y="208019"/>
            <a:ext cx="414169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dirty="0"/>
              <a:t>ŠKOLSKA GODINA 202</a:t>
            </a:r>
            <a:r>
              <a:rPr lang="bs-Latn-BA" sz="2000" dirty="0"/>
              <a:t>4</a:t>
            </a:r>
            <a:r>
              <a:rPr lang="en-US" sz="2000" dirty="0"/>
              <a:t>/2</a:t>
            </a:r>
            <a:r>
              <a:rPr lang="bs-Latn-BA" sz="2000" dirty="0"/>
              <a:t>5</a:t>
            </a:r>
            <a:endParaRPr lang="en-US" sz="2000" dirty="0"/>
          </a:p>
          <a:p>
            <a:pPr algn="ctr"/>
            <a:r>
              <a:rPr lang="en-US" sz="2000" dirty="0"/>
              <a:t>OSNOVNA ŠKLOLA „TURBE“ U TURBETU</a:t>
            </a:r>
          </a:p>
        </p:txBody>
      </p:sp>
    </p:spTree>
    <p:extLst>
      <p:ext uri="{BB962C8B-B14F-4D97-AF65-F5344CB8AC3E}">
        <p14:creationId xmlns:p14="http://schemas.microsoft.com/office/powerpoint/2010/main" val="39253961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8BBB0-2414-4EC4-A866-8D45B434E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8502" y="3295835"/>
            <a:ext cx="10515600" cy="4351338"/>
          </a:xfrm>
        </p:spPr>
        <p:txBody>
          <a:bodyPr/>
          <a:lstStyle/>
          <a:p>
            <a:r>
              <a:rPr lang="en-US" dirty="0" err="1"/>
              <a:t>Nisu</a:t>
            </a:r>
            <a:r>
              <a:rPr lang="en-US" dirty="0"/>
              <a:t> </a:t>
            </a:r>
            <a:r>
              <a:rPr lang="en-US" dirty="0" err="1"/>
              <a:t>samo</a:t>
            </a:r>
            <a:r>
              <a:rPr lang="en-US" dirty="0"/>
              <a:t> </a:t>
            </a:r>
            <a:r>
              <a:rPr lang="en-US" dirty="0" err="1"/>
              <a:t>pravoslavci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katolici</a:t>
            </a:r>
            <a:r>
              <a:rPr lang="en-US" dirty="0"/>
              <a:t> </a:t>
            </a:r>
            <a:r>
              <a:rPr lang="en-US" dirty="0" err="1"/>
              <a:t>bili</a:t>
            </a:r>
            <a:r>
              <a:rPr lang="en-US" dirty="0"/>
              <a:t> </a:t>
            </a:r>
            <a:r>
              <a:rPr lang="en-US" dirty="0" err="1"/>
              <a:t>obuhvaćeni</a:t>
            </a:r>
            <a:r>
              <a:rPr lang="en-US" dirty="0"/>
              <a:t> </a:t>
            </a:r>
            <a:r>
              <a:rPr lang="en-US" dirty="0" err="1"/>
              <a:t>vjerskom</a:t>
            </a:r>
            <a:r>
              <a:rPr lang="en-US" dirty="0"/>
              <a:t> </a:t>
            </a:r>
            <a:r>
              <a:rPr lang="en-US" dirty="0" err="1"/>
              <a:t>tolerancijom</a:t>
            </a:r>
            <a:r>
              <a:rPr lang="en-US" dirty="0"/>
              <a:t>. </a:t>
            </a:r>
            <a:r>
              <a:rPr lang="en-US" dirty="0" err="1"/>
              <a:t>Tako</a:t>
            </a:r>
            <a:r>
              <a:rPr lang="en-US" dirty="0"/>
              <a:t> se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dokumentu</a:t>
            </a:r>
            <a:r>
              <a:rPr lang="en-US" dirty="0"/>
              <a:t> od 10. </a:t>
            </a:r>
            <a:r>
              <a:rPr lang="en-US" dirty="0" err="1"/>
              <a:t>maja</a:t>
            </a:r>
            <a:r>
              <a:rPr lang="en-US" dirty="0"/>
              <a:t> 1853.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nalazi</a:t>
            </a:r>
            <a:r>
              <a:rPr lang="en-US" dirty="0"/>
              <a:t> </a:t>
            </a:r>
            <a:r>
              <a:rPr lang="en-US" dirty="0" err="1"/>
              <a:t>dozvola</a:t>
            </a:r>
            <a:r>
              <a:rPr lang="en-US" dirty="0"/>
              <a:t> za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jevrejske</a:t>
            </a:r>
            <a:r>
              <a:rPr lang="en-US" dirty="0"/>
              <a:t> </a:t>
            </a:r>
            <a:r>
              <a:rPr lang="en-US" dirty="0" err="1"/>
              <a:t>sinagoge</a:t>
            </a:r>
            <a:r>
              <a:rPr lang="en-US" dirty="0"/>
              <a:t> u </a:t>
            </a:r>
            <a:r>
              <a:rPr lang="en-US" dirty="0" err="1"/>
              <a:t>Sarajevu</a:t>
            </a:r>
            <a:r>
              <a:rPr lang="en-US" dirty="0"/>
              <a:t>: “Kao </a:t>
            </a:r>
            <a:r>
              <a:rPr lang="en-US" dirty="0" err="1"/>
              <a:t>što</a:t>
            </a:r>
            <a:r>
              <a:rPr lang="en-US" dirty="0"/>
              <a:t> je </a:t>
            </a:r>
            <a:r>
              <a:rPr lang="en-US" dirty="0" err="1"/>
              <a:t>dozvoljena</a:t>
            </a:r>
            <a:r>
              <a:rPr lang="en-US" dirty="0"/>
              <a:t> </a:t>
            </a:r>
            <a:r>
              <a:rPr lang="en-US" dirty="0" err="1"/>
              <a:t>izgradnja</a:t>
            </a:r>
            <a:r>
              <a:rPr lang="en-US" dirty="0"/>
              <a:t> </a:t>
            </a:r>
            <a:r>
              <a:rPr lang="en-US" dirty="0" err="1"/>
              <a:t>crkvi</a:t>
            </a:r>
            <a:r>
              <a:rPr lang="en-US" dirty="0"/>
              <a:t> za </a:t>
            </a:r>
            <a:r>
              <a:rPr lang="en-US" dirty="0" err="1"/>
              <a:t>bolje</a:t>
            </a:r>
            <a:r>
              <a:rPr lang="en-US" dirty="0"/>
              <a:t> </a:t>
            </a:r>
            <a:r>
              <a:rPr lang="en-US" dirty="0" err="1"/>
              <a:t>uslove</a:t>
            </a:r>
            <a:r>
              <a:rPr lang="en-US" dirty="0"/>
              <a:t> </a:t>
            </a:r>
            <a:r>
              <a:rPr lang="en-US" dirty="0" err="1"/>
              <a:t>katolika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pravoslavaca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Hercegovini</a:t>
            </a:r>
            <a:r>
              <a:rPr lang="en-US" dirty="0"/>
              <a:t>, </a:t>
            </a:r>
            <a:r>
              <a:rPr lang="en-US" dirty="0" err="1"/>
              <a:t>izdaje</a:t>
            </a:r>
            <a:r>
              <a:rPr lang="en-US" dirty="0"/>
              <a:t> se </a:t>
            </a:r>
            <a:r>
              <a:rPr lang="en-US" dirty="0" err="1"/>
              <a:t>dozvola</a:t>
            </a:r>
            <a:r>
              <a:rPr lang="en-US" dirty="0"/>
              <a:t> za </a:t>
            </a:r>
            <a:r>
              <a:rPr lang="en-US" dirty="0" err="1"/>
              <a:t>proširenje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ponovnu</a:t>
            </a:r>
            <a:r>
              <a:rPr lang="en-US" dirty="0"/>
              <a:t> </a:t>
            </a:r>
            <a:r>
              <a:rPr lang="en-US" dirty="0" err="1"/>
              <a:t>izgradnju</a:t>
            </a:r>
            <a:r>
              <a:rPr lang="en-US" dirty="0"/>
              <a:t> </a:t>
            </a:r>
            <a:r>
              <a:rPr lang="en-US" dirty="0" err="1"/>
              <a:t>jevrejske</a:t>
            </a:r>
            <a:r>
              <a:rPr lang="en-US" dirty="0"/>
              <a:t> </a:t>
            </a:r>
            <a:r>
              <a:rPr lang="en-US" dirty="0" err="1"/>
              <a:t>sinagoge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omogućilo</a:t>
            </a:r>
            <a:r>
              <a:rPr lang="en-US" dirty="0"/>
              <a:t> </a:t>
            </a:r>
            <a:r>
              <a:rPr lang="en-US" dirty="0" err="1"/>
              <a:t>zadovoljstvo</a:t>
            </a:r>
            <a:r>
              <a:rPr lang="en-US" dirty="0"/>
              <a:t> </a:t>
            </a:r>
            <a:r>
              <a:rPr lang="en-US" dirty="0" err="1"/>
              <a:t>pripadnika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religija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vjerskih</a:t>
            </a:r>
            <a:r>
              <a:rPr lang="en-US" dirty="0"/>
              <a:t> </a:t>
            </a:r>
            <a:r>
              <a:rPr lang="en-US" dirty="0" err="1"/>
              <a:t>pravaca</a:t>
            </a:r>
            <a:r>
              <a:rPr lang="en-US" dirty="0"/>
              <a:t> 1. </a:t>
            </a:r>
            <a:r>
              <a:rPr lang="en-US" dirty="0" err="1"/>
              <a:t>šaban</a:t>
            </a:r>
            <a:r>
              <a:rPr lang="en-US" dirty="0"/>
              <a:t> 1268/10. 5. 1853.”</a:t>
            </a:r>
          </a:p>
        </p:txBody>
      </p:sp>
      <p:pic>
        <p:nvPicPr>
          <p:cNvPr id="6146" name="Picture 2" descr="Sarajevska sinagoga Stari hram - 1. izgrađena sinagoga u BiH">
            <a:extLst>
              <a:ext uri="{FF2B5EF4-FFF2-40B4-BE49-F238E27FC236}">
                <a16:creationId xmlns:a16="http://schemas.microsoft.com/office/drawing/2014/main" id="{77100B66-EF1C-4C02-9019-1162117D51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261" y="424915"/>
            <a:ext cx="4716447" cy="26412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0768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2AF14A-E1BC-459E-B598-0BC11E35D7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12812"/>
            <a:ext cx="10515600" cy="5032375"/>
          </a:xfrm>
        </p:spPr>
        <p:txBody>
          <a:bodyPr/>
          <a:lstStyle/>
          <a:p>
            <a:r>
              <a:rPr lang="bs-Latn-BA" dirty="0"/>
              <a:t>Pored spomenutih dokaza o postojanju vjerske tolerancije u Bosanskom ejaletu za vrijeme osmanske vladavine treba spomenuti da je tapijama koje su bile dokaz o posjedovanju zemlje, davana pravna sigurnost svim obrađivačima zemlje bez obzira na vjersku pripadnost. </a:t>
            </a:r>
          </a:p>
          <a:p>
            <a:r>
              <a:rPr lang="bs-Latn-BA" dirty="0"/>
              <a:t>U esnafske organizacije u Sarajevu i drugim gradovima uključivali su se i muslimani i nemuslimani, a sami čin uanpređenja u esnafskoj organizaciji obavljao se prema vjerskom obredu religije kojoj je pripadao član esnafa.</a:t>
            </a:r>
          </a:p>
          <a:p>
            <a:r>
              <a:rPr lang="bs-Latn-BA" dirty="0"/>
              <a:t>Ovo je potvrda da je u osmanskoj vjerskoj sredini, kakva je bila Bosna tog vremena, među ljudima bila je izražena svijest uzajamnog poštovanja i uvažavanja.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756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CE6F7-EF23-4E8E-BA91-3E29398C9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UVOD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ADD38-D3FD-4A63-882E-1068C4C3DF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0578483" cy="43621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historiju</a:t>
            </a:r>
            <a:r>
              <a:rPr lang="en-US" sz="2000" dirty="0"/>
              <a:t> Bosna </a:t>
            </a:r>
            <a:r>
              <a:rPr lang="en-US" sz="2000" dirty="0" err="1"/>
              <a:t>i</a:t>
            </a:r>
            <a:r>
              <a:rPr lang="en-US" sz="2000" dirty="0"/>
              <a:t> Hercegovina je </a:t>
            </a:r>
            <a:r>
              <a:rPr lang="en-US" sz="2000" dirty="0" err="1"/>
              <a:t>bila</a:t>
            </a:r>
            <a:r>
              <a:rPr lang="en-US" sz="2000" dirty="0"/>
              <a:t> </a:t>
            </a:r>
            <a:r>
              <a:rPr lang="en-US" sz="2000" dirty="0" err="1"/>
              <a:t>svratište</a:t>
            </a:r>
            <a:r>
              <a:rPr lang="en-US" sz="2000" dirty="0"/>
              <a:t> </a:t>
            </a:r>
            <a:r>
              <a:rPr lang="en-US" sz="2000" dirty="0" err="1"/>
              <a:t>mnogih</a:t>
            </a:r>
            <a:r>
              <a:rPr lang="en-US" sz="2000" dirty="0"/>
              <a:t> </a:t>
            </a:r>
            <a:r>
              <a:rPr lang="en-US" sz="2000" dirty="0" err="1"/>
              <a:t>naroda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pod </a:t>
            </a:r>
            <a:r>
              <a:rPr lang="en-US" sz="2000" dirty="0" err="1"/>
              <a:t>vlašću</a:t>
            </a:r>
            <a:r>
              <a:rPr lang="en-US" sz="2000" dirty="0"/>
              <a:t> </a:t>
            </a:r>
            <a:r>
              <a:rPr lang="en-US" sz="2000" dirty="0" err="1"/>
              <a:t>različitih</a:t>
            </a:r>
            <a:r>
              <a:rPr lang="en-US" sz="2000" dirty="0"/>
              <a:t> </a:t>
            </a:r>
            <a:r>
              <a:rPr lang="en-US" sz="2000" dirty="0" err="1"/>
              <a:t>carstava</a:t>
            </a:r>
            <a:r>
              <a:rPr lang="en-US" sz="2000" dirty="0"/>
              <a:t>. </a:t>
            </a:r>
            <a:r>
              <a:rPr lang="en-US" sz="2000" dirty="0" err="1"/>
              <a:t>Jednu</a:t>
            </a:r>
            <a:r>
              <a:rPr lang="en-US" sz="2000" dirty="0"/>
              <a:t> od </a:t>
            </a:r>
            <a:r>
              <a:rPr lang="en-US" sz="2000" dirty="0" err="1"/>
              <a:t>historijskih</a:t>
            </a:r>
            <a:r>
              <a:rPr lang="en-US" sz="2000" dirty="0"/>
              <a:t> </a:t>
            </a:r>
            <a:r>
              <a:rPr lang="en-US" sz="2000" dirty="0" err="1"/>
              <a:t>epoha</a:t>
            </a:r>
            <a:r>
              <a:rPr lang="en-US" sz="2000" dirty="0"/>
              <a:t> </a:t>
            </a:r>
            <a:r>
              <a:rPr lang="en-US" sz="2000" dirty="0" err="1"/>
              <a:t>predstavlja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dolazak</a:t>
            </a:r>
            <a:r>
              <a:rPr lang="en-US" sz="2000" dirty="0"/>
              <a:t> </a:t>
            </a:r>
            <a:r>
              <a:rPr lang="en-US" sz="2000" dirty="0" err="1"/>
              <a:t>Osmanskog</a:t>
            </a:r>
            <a:r>
              <a:rPr lang="en-US" sz="2000" dirty="0"/>
              <a:t> </a:t>
            </a:r>
            <a:r>
              <a:rPr lang="en-US" sz="2000" dirty="0" err="1"/>
              <a:t>carstva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naše</a:t>
            </a:r>
            <a:r>
              <a:rPr lang="en-US" sz="2000" dirty="0"/>
              <a:t> </a:t>
            </a:r>
            <a:r>
              <a:rPr lang="en-US" sz="2000" dirty="0" err="1"/>
              <a:t>prostore</a:t>
            </a:r>
            <a:r>
              <a:rPr lang="en-US" sz="2000" dirty="0"/>
              <a:t> koji se </a:t>
            </a:r>
            <a:r>
              <a:rPr lang="en-US" sz="2000" dirty="0" err="1"/>
              <a:t>desio</a:t>
            </a:r>
            <a:r>
              <a:rPr lang="en-US" sz="2000" dirty="0"/>
              <a:t> 1386. </a:t>
            </a:r>
            <a:r>
              <a:rPr lang="en-US" sz="2000" dirty="0" err="1"/>
              <a:t>godine</a:t>
            </a:r>
            <a:r>
              <a:rPr lang="en-US" sz="2000" dirty="0"/>
              <a:t>. </a:t>
            </a:r>
            <a:r>
              <a:rPr lang="en-US" sz="2000" dirty="0" err="1"/>
              <a:t>Ipak</a:t>
            </a:r>
            <a:r>
              <a:rPr lang="en-US" sz="2000" dirty="0"/>
              <a:t>, </a:t>
            </a:r>
            <a:r>
              <a:rPr lang="en-US" sz="2000" dirty="0" err="1"/>
              <a:t>konačan</a:t>
            </a:r>
            <a:r>
              <a:rPr lang="en-US" sz="2000" dirty="0"/>
              <a:t> pad </a:t>
            </a:r>
            <a:r>
              <a:rPr lang="en-US" sz="2000" dirty="0" err="1"/>
              <a:t>Kraljevine</a:t>
            </a:r>
            <a:r>
              <a:rPr lang="en-US" sz="2000" dirty="0"/>
              <a:t> </a:t>
            </a:r>
            <a:r>
              <a:rPr lang="en-US" sz="2000" dirty="0" err="1"/>
              <a:t>Bosne</a:t>
            </a:r>
            <a:r>
              <a:rPr lang="en-US" sz="2000" dirty="0"/>
              <a:t> </a:t>
            </a:r>
            <a:r>
              <a:rPr lang="en-US" sz="2000" dirty="0" err="1"/>
              <a:t>uslijedio</a:t>
            </a:r>
            <a:r>
              <a:rPr lang="en-US" sz="2000" dirty="0"/>
              <a:t> je 1463. </a:t>
            </a:r>
            <a:r>
              <a:rPr lang="en-US" sz="2000" dirty="0" err="1"/>
              <a:t>godine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ona</a:t>
            </a:r>
            <a:r>
              <a:rPr lang="en-US" sz="2000" dirty="0"/>
              <a:t> pod </a:t>
            </a:r>
            <a:r>
              <a:rPr lang="en-US" sz="2000" dirty="0" err="1"/>
              <a:t>osmanskom</a:t>
            </a:r>
            <a:r>
              <a:rPr lang="en-US" sz="2000" dirty="0"/>
              <a:t> </a:t>
            </a:r>
            <a:r>
              <a:rPr lang="en-US" sz="2000" dirty="0" err="1"/>
              <a:t>vlašću</a:t>
            </a:r>
            <a:r>
              <a:rPr lang="en-US" sz="2000" dirty="0"/>
              <a:t> </a:t>
            </a:r>
            <a:r>
              <a:rPr lang="en-US" sz="2000" dirty="0" err="1"/>
              <a:t>ostaje</a:t>
            </a:r>
            <a:r>
              <a:rPr lang="en-US" sz="2000" dirty="0"/>
              <a:t> </a:t>
            </a:r>
            <a:r>
              <a:rPr lang="en-US" sz="2000" dirty="0" err="1"/>
              <a:t>punih</a:t>
            </a:r>
            <a:r>
              <a:rPr lang="en-US" sz="2000" dirty="0"/>
              <a:t> 415 </a:t>
            </a:r>
            <a:r>
              <a:rPr lang="en-US" sz="2000" dirty="0" err="1"/>
              <a:t>godine</a:t>
            </a:r>
            <a:r>
              <a:rPr lang="en-US" sz="2000" dirty="0"/>
              <a:t>, </a:t>
            </a:r>
            <a:r>
              <a:rPr lang="en-US" sz="2000" dirty="0" err="1"/>
              <a:t>odnosno</a:t>
            </a:r>
            <a:r>
              <a:rPr lang="en-US" sz="2000" dirty="0"/>
              <a:t> </a:t>
            </a:r>
            <a:r>
              <a:rPr lang="en-US" sz="2000" dirty="0" err="1"/>
              <a:t>sve</a:t>
            </a:r>
            <a:r>
              <a:rPr lang="en-US" sz="2000" dirty="0"/>
              <a:t> do 1878. </a:t>
            </a:r>
            <a:r>
              <a:rPr lang="en-US" sz="2000" dirty="0" err="1"/>
              <a:t>godine</a:t>
            </a:r>
            <a:r>
              <a:rPr lang="en-US" sz="2000" dirty="0"/>
              <a:t>. </a:t>
            </a:r>
            <a:r>
              <a:rPr lang="en-US" sz="2000" dirty="0" err="1"/>
              <a:t>Jedan</a:t>
            </a:r>
            <a:r>
              <a:rPr lang="en-US" sz="2000" dirty="0"/>
              <a:t> od </a:t>
            </a:r>
            <a:r>
              <a:rPr lang="en-US" sz="2000" dirty="0" err="1"/>
              <a:t>razloga</a:t>
            </a:r>
            <a:r>
              <a:rPr lang="en-US" sz="2000" dirty="0"/>
              <a:t> </a:t>
            </a:r>
            <a:r>
              <a:rPr lang="en-US" sz="2000" dirty="0" err="1"/>
              <a:t>dugog</a:t>
            </a:r>
            <a:r>
              <a:rPr lang="en-US" sz="2000" dirty="0"/>
              <a:t> </a:t>
            </a:r>
            <a:r>
              <a:rPr lang="en-US" sz="2000" dirty="0" err="1"/>
              <a:t>zadržavanja</a:t>
            </a:r>
            <a:r>
              <a:rPr lang="en-US" sz="2000" dirty="0"/>
              <a:t> </a:t>
            </a:r>
            <a:r>
              <a:rPr lang="en-US" sz="2000" dirty="0" err="1"/>
              <a:t>Osmanlija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našim</a:t>
            </a:r>
            <a:r>
              <a:rPr lang="en-US" sz="2000" dirty="0"/>
              <a:t> </a:t>
            </a:r>
            <a:r>
              <a:rPr lang="en-US" sz="2000" dirty="0" err="1"/>
              <a:t>prostorima</a:t>
            </a:r>
            <a:r>
              <a:rPr lang="en-US" sz="2000" dirty="0"/>
              <a:t> je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otklanjanje</a:t>
            </a:r>
            <a:r>
              <a:rPr lang="en-US" sz="2000" dirty="0"/>
              <a:t> </a:t>
            </a:r>
            <a:r>
              <a:rPr lang="en-US" sz="2000" dirty="0" err="1"/>
              <a:t>vjerskog</a:t>
            </a:r>
            <a:r>
              <a:rPr lang="en-US" sz="2000" dirty="0"/>
              <a:t> </a:t>
            </a:r>
            <a:r>
              <a:rPr lang="en-US" sz="2000" dirty="0" err="1"/>
              <a:t>pritiska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nepravde</a:t>
            </a:r>
            <a:r>
              <a:rPr lang="en-US" sz="2000" dirty="0"/>
              <a:t> </a:t>
            </a:r>
            <a:r>
              <a:rPr lang="en-US" sz="2000" dirty="0" err="1"/>
              <a:t>koju</a:t>
            </a:r>
            <a:r>
              <a:rPr lang="en-US" sz="2000" dirty="0"/>
              <a:t> je </a:t>
            </a:r>
            <a:r>
              <a:rPr lang="en-US" sz="2000" dirty="0" err="1"/>
              <a:t>narod</a:t>
            </a:r>
            <a:r>
              <a:rPr lang="en-US" sz="2000" dirty="0"/>
              <a:t> </a:t>
            </a:r>
            <a:r>
              <a:rPr lang="en-US" sz="2000" dirty="0" err="1"/>
              <a:t>doživljavao</a:t>
            </a:r>
            <a:r>
              <a:rPr lang="en-US" sz="2000" dirty="0"/>
              <a:t> od </a:t>
            </a:r>
            <a:r>
              <a:rPr lang="en-US" sz="2000" dirty="0" err="1"/>
              <a:t>Ugarske</a:t>
            </a:r>
            <a:r>
              <a:rPr lang="en-US" sz="2000" dirty="0"/>
              <a:t>, </a:t>
            </a:r>
            <a:r>
              <a:rPr lang="en-US" sz="2000" dirty="0" err="1"/>
              <a:t>Bizanta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Papske</a:t>
            </a:r>
            <a:r>
              <a:rPr lang="en-US" sz="2000" dirty="0"/>
              <a:t> </a:t>
            </a:r>
            <a:r>
              <a:rPr lang="en-US" sz="2000" dirty="0" err="1"/>
              <a:t>države</a:t>
            </a:r>
            <a:r>
              <a:rPr lang="en-US" sz="2000" dirty="0"/>
              <a:t>. </a:t>
            </a:r>
            <a:r>
              <a:rPr lang="en-US" sz="2000" dirty="0" err="1"/>
              <a:t>Zahvaljujući</a:t>
            </a:r>
            <a:r>
              <a:rPr lang="en-US" sz="2000" dirty="0"/>
              <a:t> </a:t>
            </a:r>
            <a:r>
              <a:rPr lang="en-US" sz="2000" dirty="0" err="1"/>
              <a:t>ovakvom</a:t>
            </a:r>
            <a:r>
              <a:rPr lang="en-US" sz="2000" dirty="0"/>
              <a:t> </a:t>
            </a:r>
            <a:r>
              <a:rPr lang="en-US" sz="2000" dirty="0" err="1"/>
              <a:t>tipu</a:t>
            </a:r>
            <a:r>
              <a:rPr lang="en-US" sz="2000" dirty="0"/>
              <a:t> </a:t>
            </a:r>
            <a:r>
              <a:rPr lang="en-US" sz="2000" dirty="0" err="1"/>
              <a:t>vladavine</a:t>
            </a:r>
            <a:r>
              <a:rPr lang="en-US" sz="2000" dirty="0"/>
              <a:t> </a:t>
            </a:r>
            <a:r>
              <a:rPr lang="en-US" sz="2000" dirty="0" err="1"/>
              <a:t>narod</a:t>
            </a:r>
            <a:r>
              <a:rPr lang="en-US" sz="2000" dirty="0"/>
              <a:t> </a:t>
            </a:r>
            <a:r>
              <a:rPr lang="en-US" sz="2000" dirty="0" err="1"/>
              <a:t>Bosne</a:t>
            </a:r>
            <a:r>
              <a:rPr lang="en-US" sz="2000" dirty="0"/>
              <a:t> je </a:t>
            </a:r>
            <a:r>
              <a:rPr lang="en-US" sz="2000" dirty="0" err="1"/>
              <a:t>prošao</a:t>
            </a:r>
            <a:r>
              <a:rPr lang="en-US" sz="2000" dirty="0"/>
              <a:t> </a:t>
            </a:r>
            <a:r>
              <a:rPr lang="en-US" sz="2000" dirty="0" err="1"/>
              <a:t>kroz</a:t>
            </a:r>
            <a:r>
              <a:rPr lang="en-US" sz="2000" dirty="0"/>
              <a:t> </a:t>
            </a:r>
            <a:r>
              <a:rPr lang="en-US" sz="2000" dirty="0" err="1"/>
              <a:t>masovan</a:t>
            </a:r>
            <a:r>
              <a:rPr lang="en-US" sz="2000" dirty="0"/>
              <a:t> </a:t>
            </a:r>
            <a:r>
              <a:rPr lang="en-US" sz="2000" dirty="0" err="1"/>
              <a:t>proces</a:t>
            </a:r>
            <a:r>
              <a:rPr lang="en-US" sz="2000" dirty="0"/>
              <a:t> </a:t>
            </a:r>
            <a:r>
              <a:rPr lang="en-US" sz="2000" dirty="0" err="1"/>
              <a:t>primanja</a:t>
            </a:r>
            <a:r>
              <a:rPr lang="en-US" sz="2000" dirty="0"/>
              <a:t> </a:t>
            </a:r>
            <a:r>
              <a:rPr lang="en-US" sz="2000" dirty="0" err="1"/>
              <a:t>nove</a:t>
            </a:r>
            <a:r>
              <a:rPr lang="en-US" sz="2000" dirty="0"/>
              <a:t> </a:t>
            </a:r>
            <a:r>
              <a:rPr lang="en-US" sz="2000" dirty="0" err="1"/>
              <a:t>religije</a:t>
            </a:r>
            <a:r>
              <a:rPr lang="en-US" sz="2000" dirty="0"/>
              <a:t>, </a:t>
            </a:r>
            <a:r>
              <a:rPr lang="en-US" sz="2000" dirty="0" err="1"/>
              <a:t>koja</a:t>
            </a:r>
            <a:r>
              <a:rPr lang="en-US" sz="2000" dirty="0"/>
              <a:t> je </a:t>
            </a:r>
            <a:r>
              <a:rPr lang="en-US" sz="2000" dirty="0" err="1"/>
              <a:t>došla</a:t>
            </a:r>
            <a:r>
              <a:rPr lang="en-US" sz="2000" dirty="0"/>
              <a:t> </a:t>
            </a:r>
            <a:r>
              <a:rPr lang="en-US" sz="2000" dirty="0" err="1"/>
              <a:t>sa</a:t>
            </a:r>
            <a:r>
              <a:rPr lang="en-US" sz="2000" dirty="0"/>
              <a:t> </a:t>
            </a:r>
            <a:r>
              <a:rPr lang="en-US" sz="2000" dirty="0" err="1"/>
              <a:t>Osmanlijama</a:t>
            </a:r>
            <a:r>
              <a:rPr lang="en-US" sz="2000" dirty="0"/>
              <a:t> – </a:t>
            </a:r>
            <a:r>
              <a:rPr lang="en-US" sz="2000" dirty="0" err="1"/>
              <a:t>Islama</a:t>
            </a:r>
            <a:r>
              <a:rPr lang="en-US" sz="2000" dirty="0"/>
              <a:t>.</a:t>
            </a:r>
            <a:endParaRPr lang="bs-Latn-BA" sz="2000" dirty="0"/>
          </a:p>
          <a:p>
            <a:pPr marL="0" indent="0">
              <a:buNone/>
            </a:pPr>
            <a:r>
              <a:rPr lang="bs-Latn-BA" sz="2000" dirty="0"/>
              <a:t>U vrijeme osmanske vlasti u Bosanskom ejaletu bila je prisutna vjerska tolerancija i svi su imali jednaka prava i slobode, a o tome svjedoče vjerski objekti svih religija nastali u Sarajevu i drugim gradovima nastali u osmanskom razdoblju.</a:t>
            </a:r>
          </a:p>
          <a:p>
            <a:pPr marL="0" indent="0">
              <a:buNone/>
            </a:pPr>
            <a:r>
              <a:rPr lang="bs-Latn-BA" sz="2000" dirty="0"/>
              <a:t>Sama riječ tolerancija podrazumijeva poštovati, cijeniti, uvažavati nekoga drugačijeg od nas, npr. </a:t>
            </a:r>
            <a:r>
              <a:rPr lang="bs-Latn-BA" sz="2000"/>
              <a:t>druge </a:t>
            </a:r>
            <a:r>
              <a:rPr lang="bs-Latn-BA" sz="2000" dirty="0"/>
              <a:t>nacije, vjere, rase, drugog načina razmišljanja ili odjevanja.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67580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C9363-D36F-4202-9DE7-877C4AAD5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3197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Sultan Mehmed II </a:t>
            </a:r>
            <a:r>
              <a:rPr lang="en-US" dirty="0" err="1"/>
              <a:t>Fatih</a:t>
            </a:r>
            <a:r>
              <a:rPr lang="en-US" dirty="0"/>
              <a:t> </a:t>
            </a:r>
            <a:r>
              <a:rPr lang="en-US" dirty="0" err="1"/>
              <a:t>osvajanjem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Ahdnamu</a:t>
            </a:r>
            <a:r>
              <a:rPr lang="en-US" dirty="0"/>
              <a:t> </a:t>
            </a:r>
            <a:r>
              <a:rPr lang="en-US" dirty="0" err="1"/>
              <a:t>garantuje</a:t>
            </a:r>
            <a:r>
              <a:rPr lang="en-US" dirty="0"/>
              <a:t> </a:t>
            </a:r>
            <a:r>
              <a:rPr lang="en-US" dirty="0" err="1"/>
              <a:t>sigurnost</a:t>
            </a:r>
            <a:r>
              <a:rPr lang="en-US" dirty="0"/>
              <a:t> </a:t>
            </a:r>
            <a:r>
              <a:rPr lang="en-US" dirty="0" err="1"/>
              <a:t>katolicima</a:t>
            </a:r>
            <a:r>
              <a:rPr lang="en-US" dirty="0"/>
              <a:t>, </a:t>
            </a:r>
            <a:r>
              <a:rPr lang="en-US" dirty="0" err="1"/>
              <a:t>dok</a:t>
            </a:r>
            <a:r>
              <a:rPr lang="en-US" dirty="0"/>
              <a:t> </a:t>
            </a:r>
            <a:r>
              <a:rPr lang="en-US" dirty="0" err="1"/>
              <a:t>bosanski</a:t>
            </a:r>
            <a:r>
              <a:rPr lang="en-US" dirty="0"/>
              <a:t> </a:t>
            </a:r>
            <a:r>
              <a:rPr lang="en-US" dirty="0" err="1"/>
              <a:t>krstjani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pripadnici</a:t>
            </a:r>
            <a:r>
              <a:rPr lang="en-US" dirty="0"/>
              <a:t> </a:t>
            </a:r>
            <a:r>
              <a:rPr lang="en-US" dirty="0" err="1"/>
              <a:t>Crkve</a:t>
            </a:r>
            <a:r>
              <a:rPr lang="en-US" dirty="0"/>
              <a:t> </a:t>
            </a:r>
            <a:r>
              <a:rPr lang="en-US" dirty="0" err="1"/>
              <a:t>bosanske</a:t>
            </a:r>
            <a:r>
              <a:rPr lang="en-US" dirty="0"/>
              <a:t>, </a:t>
            </a:r>
            <a:r>
              <a:rPr lang="en-US" dirty="0" err="1"/>
              <a:t>dobijaju</a:t>
            </a:r>
            <a:r>
              <a:rPr lang="en-US" dirty="0"/>
              <a:t> </a:t>
            </a:r>
            <a:r>
              <a:rPr lang="en-US" dirty="0" err="1"/>
              <a:t>široka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državne</a:t>
            </a:r>
            <a:r>
              <a:rPr lang="en-US" dirty="0"/>
              <a:t> </a:t>
            </a:r>
            <a:r>
              <a:rPr lang="en-US" dirty="0" err="1"/>
              <a:t>službe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obavljali</a:t>
            </a:r>
            <a:r>
              <a:rPr lang="en-US" dirty="0"/>
              <a:t>. </a:t>
            </a:r>
            <a:r>
              <a:rPr lang="en-US" dirty="0" err="1"/>
              <a:t>Sličnosti</a:t>
            </a:r>
            <a:r>
              <a:rPr lang="en-US" dirty="0"/>
              <a:t> </a:t>
            </a:r>
            <a:r>
              <a:rPr lang="en-US" dirty="0" err="1"/>
              <a:t>Crkve</a:t>
            </a:r>
            <a:r>
              <a:rPr lang="en-US" dirty="0"/>
              <a:t> </a:t>
            </a:r>
            <a:r>
              <a:rPr lang="en-US" dirty="0" err="1"/>
              <a:t>bosanske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islamom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poštivanje</a:t>
            </a:r>
            <a:r>
              <a:rPr lang="en-US" dirty="0"/>
              <a:t> </a:t>
            </a:r>
            <a:r>
              <a:rPr lang="en-US" dirty="0" err="1"/>
              <a:t>slobode</a:t>
            </a:r>
            <a:r>
              <a:rPr lang="en-US" dirty="0"/>
              <a:t> </a:t>
            </a:r>
            <a:r>
              <a:rPr lang="en-US" dirty="0" err="1"/>
              <a:t>vjere</a:t>
            </a:r>
            <a:r>
              <a:rPr lang="en-US" dirty="0"/>
              <a:t> u </a:t>
            </a:r>
            <a:r>
              <a:rPr lang="en-US" dirty="0" err="1"/>
              <a:t>Osmanskom</a:t>
            </a:r>
            <a:r>
              <a:rPr lang="en-US" dirty="0"/>
              <a:t> </a:t>
            </a:r>
            <a:r>
              <a:rPr lang="en-US" dirty="0" err="1"/>
              <a:t>carstvu</a:t>
            </a:r>
            <a:r>
              <a:rPr lang="en-US" dirty="0"/>
              <a:t> </a:t>
            </a:r>
            <a:r>
              <a:rPr lang="en-US" dirty="0" err="1"/>
              <a:t>doprinjelo</a:t>
            </a:r>
            <a:r>
              <a:rPr lang="en-US" dirty="0"/>
              <a:t> je </a:t>
            </a:r>
            <a:r>
              <a:rPr lang="en-US" dirty="0" err="1"/>
              <a:t>velikom</a:t>
            </a:r>
            <a:r>
              <a:rPr lang="en-US" dirty="0"/>
              <a:t> </a:t>
            </a:r>
            <a:r>
              <a:rPr lang="en-US" dirty="0" err="1"/>
              <a:t>procentu</a:t>
            </a:r>
            <a:r>
              <a:rPr lang="en-US" dirty="0"/>
              <a:t> </a:t>
            </a:r>
            <a:r>
              <a:rPr lang="en-US" dirty="0" err="1"/>
              <a:t>prihvatanja</a:t>
            </a:r>
            <a:r>
              <a:rPr lang="en-US" dirty="0"/>
              <a:t> </a:t>
            </a:r>
            <a:r>
              <a:rPr lang="en-US" dirty="0" err="1"/>
              <a:t>islama</a:t>
            </a:r>
            <a:r>
              <a:rPr lang="en-US" dirty="0"/>
              <a:t> </a:t>
            </a:r>
            <a:r>
              <a:rPr lang="en-US" dirty="0" err="1"/>
              <a:t>kroz</a:t>
            </a:r>
            <a:r>
              <a:rPr lang="en-US" dirty="0"/>
              <a:t> </a:t>
            </a:r>
            <a:r>
              <a:rPr lang="en-US" dirty="0" err="1"/>
              <a:t>narednih</a:t>
            </a:r>
            <a:r>
              <a:rPr lang="en-US" dirty="0"/>
              <a:t> 100 </a:t>
            </a:r>
            <a:r>
              <a:rPr lang="en-US" dirty="0" err="1"/>
              <a:t>godina</a:t>
            </a:r>
            <a:r>
              <a:rPr lang="en-US" dirty="0"/>
              <a:t> </a:t>
            </a:r>
            <a:r>
              <a:rPr lang="en-US" dirty="0" err="1"/>
              <a:t>osmanske</a:t>
            </a:r>
            <a:r>
              <a:rPr lang="en-US" dirty="0"/>
              <a:t> </a:t>
            </a:r>
            <a:r>
              <a:rPr lang="en-US" dirty="0" err="1"/>
              <a:t>uprave</a:t>
            </a:r>
            <a:r>
              <a:rPr lang="en-US" dirty="0"/>
              <a:t>.</a:t>
            </a:r>
          </a:p>
        </p:txBody>
      </p:sp>
      <p:pic>
        <p:nvPicPr>
          <p:cNvPr id="1026" name="Picture 2" descr="Ahdnama – političko jamstvo – RELIGIOSKOP">
            <a:extLst>
              <a:ext uri="{FF2B5EF4-FFF2-40B4-BE49-F238E27FC236}">
                <a16:creationId xmlns:a16="http://schemas.microsoft.com/office/drawing/2014/main" id="{EE6692A8-E0C7-4703-BE3C-8749A52BDF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285" y="71021"/>
            <a:ext cx="3595456" cy="3595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odišnjica Fojničke ahdname: Jedan od najstarijih dokumenata o ...">
            <a:extLst>
              <a:ext uri="{FF2B5EF4-FFF2-40B4-BE49-F238E27FC236}">
                <a16:creationId xmlns:a16="http://schemas.microsoft.com/office/drawing/2014/main" id="{EE92DF8F-2516-4F44-8162-361B84701C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3975" y="97932"/>
            <a:ext cx="5258908" cy="35685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708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6EE64-A268-490A-9C5F-4BA5AFD1A3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33422F-D76F-4A34-99FB-9D4187E62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Ahdnama</a:t>
            </a:r>
            <a:r>
              <a:rPr lang="en-US" dirty="0"/>
              <a:t> </a:t>
            </a:r>
            <a:r>
              <a:rPr lang="en-US" dirty="0" err="1"/>
              <a:t>kojom</a:t>
            </a:r>
            <a:r>
              <a:rPr lang="en-US" dirty="0"/>
              <a:t> je sultan Mehmed II </a:t>
            </a:r>
            <a:r>
              <a:rPr lang="en-US" dirty="0" err="1"/>
              <a:t>omogućio</a:t>
            </a:r>
            <a:r>
              <a:rPr lang="en-US" dirty="0"/>
              <a:t> </a:t>
            </a:r>
            <a:r>
              <a:rPr lang="en-US" dirty="0" err="1"/>
              <a:t>slobodu</a:t>
            </a:r>
            <a:r>
              <a:rPr lang="en-US" dirty="0"/>
              <a:t> </a:t>
            </a:r>
            <a:r>
              <a:rPr lang="en-US" dirty="0" err="1"/>
              <a:t>bosanskim</a:t>
            </a:r>
            <a:r>
              <a:rPr lang="en-US" dirty="0"/>
              <a:t> </a:t>
            </a:r>
            <a:r>
              <a:rPr lang="en-US" dirty="0" err="1"/>
              <a:t>franjevcima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osvajanja</a:t>
            </a:r>
            <a:r>
              <a:rPr lang="en-US" dirty="0"/>
              <a:t> </a:t>
            </a:r>
            <a:r>
              <a:rPr lang="en-US" dirty="0" err="1"/>
              <a:t>Kraljevine</a:t>
            </a:r>
            <a:r>
              <a:rPr lang="en-US" dirty="0"/>
              <a:t> </a:t>
            </a:r>
            <a:r>
              <a:rPr lang="en-US" dirty="0" err="1"/>
              <a:t>Bosne</a:t>
            </a:r>
            <a:r>
              <a:rPr lang="en-US" dirty="0"/>
              <a:t> </a:t>
            </a:r>
            <a:r>
              <a:rPr lang="en-US" dirty="0" err="1"/>
              <a:t>ima</a:t>
            </a:r>
            <a:r>
              <a:rPr lang="en-US" dirty="0"/>
              <a:t> </a:t>
            </a:r>
            <a:r>
              <a:rPr lang="en-US" dirty="0" err="1"/>
              <a:t>veliki</a:t>
            </a:r>
            <a:r>
              <a:rPr lang="en-US" dirty="0"/>
              <a:t> </a:t>
            </a:r>
            <a:r>
              <a:rPr lang="en-US" dirty="0" err="1"/>
              <a:t>značaj</a:t>
            </a:r>
            <a:r>
              <a:rPr lang="en-US" dirty="0"/>
              <a:t> </a:t>
            </a:r>
            <a:r>
              <a:rPr lang="en-US" dirty="0" err="1"/>
              <a:t>kada</a:t>
            </a:r>
            <a:r>
              <a:rPr lang="en-US" dirty="0"/>
              <a:t> je </a:t>
            </a:r>
            <a:r>
              <a:rPr lang="en-US" dirty="0" err="1"/>
              <a:t>riječ</a:t>
            </a:r>
            <a:r>
              <a:rPr lang="en-US" dirty="0"/>
              <a:t> o </a:t>
            </a:r>
            <a:r>
              <a:rPr lang="en-US" dirty="0" err="1"/>
              <a:t>pitanju</a:t>
            </a:r>
            <a:r>
              <a:rPr lang="en-US" dirty="0"/>
              <a:t> </a:t>
            </a:r>
            <a:r>
              <a:rPr lang="en-US" dirty="0" err="1"/>
              <a:t>historije</a:t>
            </a:r>
            <a:r>
              <a:rPr lang="en-US" dirty="0"/>
              <a:t> </a:t>
            </a:r>
            <a:r>
              <a:rPr lang="en-US" dirty="0" err="1"/>
              <a:t>ljudskih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jer</a:t>
            </a:r>
            <a:r>
              <a:rPr lang="en-US" dirty="0"/>
              <a:t> je </a:t>
            </a: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/>
              <a:t>mnogo</a:t>
            </a:r>
            <a:r>
              <a:rPr lang="en-US" dirty="0"/>
              <a:t> </a:t>
            </a:r>
            <a:r>
              <a:rPr lang="en-US" dirty="0" err="1"/>
              <a:t>ranije</a:t>
            </a:r>
            <a:r>
              <a:rPr lang="en-US" dirty="0"/>
              <a:t> od </a:t>
            </a:r>
            <a:r>
              <a:rPr lang="en-US" dirty="0" err="1"/>
              <a:t>Ustava</a:t>
            </a:r>
            <a:r>
              <a:rPr lang="en-US" dirty="0"/>
              <a:t> SAD </a:t>
            </a:r>
            <a:r>
              <a:rPr lang="en-US" dirty="0" err="1"/>
              <a:t>iz</a:t>
            </a:r>
            <a:r>
              <a:rPr lang="en-US" dirty="0"/>
              <a:t> 1776. </a:t>
            </a:r>
            <a:r>
              <a:rPr lang="en-US" dirty="0" err="1"/>
              <a:t>godine</a:t>
            </a:r>
            <a:r>
              <a:rPr lang="en-US" dirty="0"/>
              <a:t> u </a:t>
            </a:r>
            <a:r>
              <a:rPr lang="en-US" dirty="0" err="1"/>
              <a:t>kojem</a:t>
            </a:r>
            <a:r>
              <a:rPr lang="en-US" dirty="0"/>
              <a:t> se </a:t>
            </a:r>
            <a:r>
              <a:rPr lang="en-US" dirty="0" err="1"/>
              <a:t>spominje</a:t>
            </a:r>
            <a:r>
              <a:rPr lang="en-US" dirty="0"/>
              <a:t> da “</a:t>
            </a:r>
            <a:r>
              <a:rPr lang="en-US" dirty="0" err="1"/>
              <a:t>svi</a:t>
            </a:r>
            <a:r>
              <a:rPr lang="en-US" dirty="0"/>
              <a:t> </a:t>
            </a:r>
            <a:r>
              <a:rPr lang="en-US" dirty="0" err="1"/>
              <a:t>ljudi</a:t>
            </a:r>
            <a:r>
              <a:rPr lang="en-US" dirty="0"/>
              <a:t> </a:t>
            </a:r>
            <a:r>
              <a:rPr lang="en-US" dirty="0" err="1"/>
              <a:t>imaju</a:t>
            </a:r>
            <a:r>
              <a:rPr lang="en-US" dirty="0"/>
              <a:t> </a:t>
            </a:r>
            <a:r>
              <a:rPr lang="en-US" dirty="0" err="1"/>
              <a:t>pravo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život</a:t>
            </a:r>
            <a:r>
              <a:rPr lang="en-US" dirty="0"/>
              <a:t>, </a:t>
            </a:r>
            <a:r>
              <a:rPr lang="en-US" dirty="0" err="1"/>
              <a:t>slobodu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potragu</a:t>
            </a:r>
            <a:r>
              <a:rPr lang="en-US" dirty="0"/>
              <a:t> za </a:t>
            </a:r>
            <a:r>
              <a:rPr lang="en-US" dirty="0" err="1"/>
              <a:t>srećom</a:t>
            </a:r>
            <a:r>
              <a:rPr lang="en-US" dirty="0"/>
              <a:t>”, </a:t>
            </a:r>
            <a:r>
              <a:rPr lang="en-US" dirty="0" err="1"/>
              <a:t>Univerzalne</a:t>
            </a:r>
            <a:r>
              <a:rPr lang="en-US" dirty="0"/>
              <a:t> </a:t>
            </a:r>
            <a:r>
              <a:rPr lang="en-US" dirty="0" err="1"/>
              <a:t>deklaracije</a:t>
            </a:r>
            <a:r>
              <a:rPr lang="en-US" dirty="0"/>
              <a:t> o </a:t>
            </a:r>
            <a:r>
              <a:rPr lang="en-US" dirty="0" err="1"/>
              <a:t>ljudskim</a:t>
            </a:r>
            <a:r>
              <a:rPr lang="en-US" dirty="0"/>
              <a:t> </a:t>
            </a:r>
            <a:r>
              <a:rPr lang="en-US" dirty="0" err="1"/>
              <a:t>pravima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prihvaćena</a:t>
            </a:r>
            <a:r>
              <a:rPr lang="en-US" dirty="0"/>
              <a:t> od </a:t>
            </a:r>
            <a:r>
              <a:rPr lang="en-US" dirty="0" err="1"/>
              <a:t>Ujedinjenih</a:t>
            </a:r>
            <a:r>
              <a:rPr lang="en-US" dirty="0"/>
              <a:t> </a:t>
            </a:r>
            <a:r>
              <a:rPr lang="en-US" dirty="0" err="1"/>
              <a:t>nacija</a:t>
            </a:r>
            <a:r>
              <a:rPr lang="en-US" dirty="0"/>
              <a:t> 1948. </a:t>
            </a:r>
            <a:r>
              <a:rPr lang="en-US" dirty="0" err="1"/>
              <a:t>godine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Konvencije</a:t>
            </a:r>
            <a:r>
              <a:rPr lang="en-US" dirty="0"/>
              <a:t> za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nacionalnih</a:t>
            </a:r>
            <a:r>
              <a:rPr lang="en-US" dirty="0"/>
              <a:t> </a:t>
            </a:r>
            <a:r>
              <a:rPr lang="en-US" dirty="0" err="1"/>
              <a:t>manjina</a:t>
            </a:r>
            <a:r>
              <a:rPr lang="en-US" dirty="0"/>
              <a:t> </a:t>
            </a:r>
            <a:r>
              <a:rPr lang="en-US" dirty="0" err="1"/>
              <a:t>Vijeća</a:t>
            </a:r>
            <a:r>
              <a:rPr lang="en-US" dirty="0"/>
              <a:t> </a:t>
            </a:r>
            <a:r>
              <a:rPr lang="en-US" dirty="0" err="1"/>
              <a:t>Evrope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1995. </a:t>
            </a:r>
            <a:r>
              <a:rPr lang="en-US" dirty="0" err="1"/>
              <a:t>godine</a:t>
            </a:r>
            <a:r>
              <a:rPr lang="en-US" dirty="0"/>
              <a:t>. </a:t>
            </a:r>
            <a:r>
              <a:rPr lang="en-US" dirty="0" err="1"/>
              <a:t>Ahdnama</a:t>
            </a:r>
            <a:r>
              <a:rPr lang="en-US" dirty="0"/>
              <a:t> sultana </a:t>
            </a:r>
            <a:r>
              <a:rPr lang="en-US" dirty="0" err="1"/>
              <a:t>Mehmeda</a:t>
            </a:r>
            <a:r>
              <a:rPr lang="en-US" dirty="0"/>
              <a:t> II </a:t>
            </a:r>
            <a:r>
              <a:rPr lang="en-US" dirty="0" err="1"/>
              <a:t>omogućila</a:t>
            </a:r>
            <a:r>
              <a:rPr lang="en-US" dirty="0"/>
              <a:t> je </a:t>
            </a:r>
            <a:r>
              <a:rPr lang="en-US" dirty="0" err="1"/>
              <a:t>bosanskim</a:t>
            </a:r>
            <a:r>
              <a:rPr lang="en-US" dirty="0"/>
              <a:t> </a:t>
            </a:r>
            <a:r>
              <a:rPr lang="en-US" dirty="0" err="1"/>
              <a:t>franjevcima</a:t>
            </a:r>
            <a:r>
              <a:rPr lang="en-US" dirty="0"/>
              <a:t> </a:t>
            </a:r>
            <a:r>
              <a:rPr lang="en-US" dirty="0" err="1"/>
              <a:t>slobodu</a:t>
            </a:r>
            <a:r>
              <a:rPr lang="en-US" dirty="0"/>
              <a:t> </a:t>
            </a:r>
            <a:r>
              <a:rPr lang="en-US" dirty="0" err="1"/>
              <a:t>vjeroispovijeti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njihovih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imetka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20432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05FBB-3B3A-4AB2-B226-38CDB63A8D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21765"/>
            <a:ext cx="10515600" cy="4351338"/>
          </a:xfrm>
        </p:spPr>
        <p:txBody>
          <a:bodyPr/>
          <a:lstStyle/>
          <a:p>
            <a:r>
              <a:rPr lang="en-US" dirty="0" err="1"/>
              <a:t>Ahdnama</a:t>
            </a:r>
            <a:r>
              <a:rPr lang="en-US" dirty="0"/>
              <a:t> data </a:t>
            </a:r>
            <a:r>
              <a:rPr lang="en-US" dirty="0" err="1"/>
              <a:t>bosanskim</a:t>
            </a:r>
            <a:r>
              <a:rPr lang="en-US" dirty="0"/>
              <a:t> </a:t>
            </a:r>
            <a:r>
              <a:rPr lang="en-US" dirty="0" err="1"/>
              <a:t>franjevcima</a:t>
            </a:r>
            <a:r>
              <a:rPr lang="en-US" dirty="0"/>
              <a:t> </a:t>
            </a:r>
            <a:r>
              <a:rPr lang="en-US" dirty="0" err="1"/>
              <a:t>danas</a:t>
            </a:r>
            <a:r>
              <a:rPr lang="en-US" dirty="0"/>
              <a:t> se </a:t>
            </a:r>
            <a:r>
              <a:rPr lang="en-US" dirty="0" err="1"/>
              <a:t>čuva</a:t>
            </a:r>
            <a:r>
              <a:rPr lang="en-US" dirty="0"/>
              <a:t> u </a:t>
            </a:r>
            <a:r>
              <a:rPr lang="en-US" dirty="0" err="1"/>
              <a:t>Fojničkom</a:t>
            </a:r>
            <a:r>
              <a:rPr lang="en-US" dirty="0"/>
              <a:t> </a:t>
            </a:r>
            <a:r>
              <a:rPr lang="en-US" dirty="0" err="1"/>
              <a:t>samostanu</a:t>
            </a:r>
            <a:r>
              <a:rPr lang="en-US" dirty="0"/>
              <a:t>, </a:t>
            </a:r>
            <a:r>
              <a:rPr lang="en-US" dirty="0" err="1"/>
              <a:t>ali</a:t>
            </a:r>
            <a:r>
              <a:rPr lang="en-US" dirty="0"/>
              <a:t> </a:t>
            </a:r>
            <a:r>
              <a:rPr lang="en-US" dirty="0" err="1"/>
              <a:t>postoji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preslika</a:t>
            </a:r>
            <a:r>
              <a:rPr lang="en-US" dirty="0"/>
              <a:t> </a:t>
            </a:r>
            <a:r>
              <a:rPr lang="en-US" dirty="0" err="1"/>
              <a:t>ahdname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u fondu </a:t>
            </a:r>
            <a:r>
              <a:rPr lang="en-US" dirty="0" err="1"/>
              <a:t>Deftera</a:t>
            </a:r>
            <a:r>
              <a:rPr lang="en-US" dirty="0"/>
              <a:t> </a:t>
            </a:r>
            <a:r>
              <a:rPr lang="en-US" dirty="0" err="1"/>
              <a:t>stranih</a:t>
            </a:r>
            <a:r>
              <a:rPr lang="en-US" dirty="0"/>
              <a:t> </a:t>
            </a:r>
            <a:r>
              <a:rPr lang="en-US" dirty="0" err="1"/>
              <a:t>država</a:t>
            </a:r>
            <a:r>
              <a:rPr lang="en-US" dirty="0"/>
              <a:t> u </a:t>
            </a:r>
            <a:r>
              <a:rPr lang="en-US" dirty="0" err="1"/>
              <a:t>Državnom</a:t>
            </a:r>
            <a:r>
              <a:rPr lang="en-US" dirty="0"/>
              <a:t> </a:t>
            </a:r>
            <a:r>
              <a:rPr lang="en-US" dirty="0" err="1"/>
              <a:t>osmanskom</a:t>
            </a:r>
            <a:r>
              <a:rPr lang="en-US" dirty="0"/>
              <a:t> </a:t>
            </a:r>
            <a:r>
              <a:rPr lang="en-US" dirty="0" err="1"/>
              <a:t>arhivu</a:t>
            </a:r>
            <a:r>
              <a:rPr lang="en-US" dirty="0"/>
              <a:t> u </a:t>
            </a:r>
            <a:r>
              <a:rPr lang="en-US" dirty="0" err="1"/>
              <a:t>Istanbulu</a:t>
            </a:r>
            <a:r>
              <a:rPr lang="en-US" dirty="0"/>
              <a:t>. </a:t>
            </a:r>
            <a:r>
              <a:rPr lang="en-US" dirty="0" err="1"/>
              <a:t>Između</a:t>
            </a:r>
            <a:r>
              <a:rPr lang="en-US" dirty="0"/>
              <a:t> ova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dokumenta</a:t>
            </a:r>
            <a:r>
              <a:rPr lang="en-US" dirty="0"/>
              <a:t> </a:t>
            </a:r>
            <a:r>
              <a:rPr lang="en-US" dirty="0" err="1"/>
              <a:t>neznatna</a:t>
            </a:r>
            <a:r>
              <a:rPr lang="en-US" dirty="0"/>
              <a:t> je </a:t>
            </a:r>
            <a:r>
              <a:rPr lang="en-US" dirty="0" err="1"/>
              <a:t>razlika</a:t>
            </a:r>
            <a:r>
              <a:rPr lang="en-US" dirty="0"/>
              <a:t> </a:t>
            </a:r>
            <a:r>
              <a:rPr lang="en-US" dirty="0" err="1"/>
              <a:t>tek</a:t>
            </a:r>
            <a:r>
              <a:rPr lang="en-US" dirty="0"/>
              <a:t> u </a:t>
            </a:r>
            <a:r>
              <a:rPr lang="en-US" dirty="0" err="1"/>
              <a:t>nekoliko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promjena</a:t>
            </a:r>
            <a:r>
              <a:rPr lang="en-US" dirty="0"/>
              <a:t> u </a:t>
            </a:r>
            <a:r>
              <a:rPr lang="en-US" dirty="0" err="1"/>
              <a:t>redoslijedu</a:t>
            </a:r>
            <a:r>
              <a:rPr lang="en-US" dirty="0"/>
              <a:t> </a:t>
            </a:r>
            <a:r>
              <a:rPr lang="en-US" dirty="0" err="1"/>
              <a:t>riječi</a:t>
            </a:r>
            <a:r>
              <a:rPr lang="en-US" dirty="0"/>
              <a:t> u </a:t>
            </a:r>
            <a:r>
              <a:rPr lang="en-US" dirty="0" err="1"/>
              <a:t>rečenicama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pak</a:t>
            </a:r>
            <a:r>
              <a:rPr lang="en-US" dirty="0"/>
              <a:t> ne </a:t>
            </a:r>
            <a:r>
              <a:rPr lang="en-US" dirty="0" err="1"/>
              <a:t>utječu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značenje</a:t>
            </a:r>
            <a:r>
              <a:rPr lang="en-US" dirty="0"/>
              <a:t> </a:t>
            </a:r>
            <a:r>
              <a:rPr lang="en-US" dirty="0" err="1"/>
              <a:t>samog</a:t>
            </a:r>
            <a:r>
              <a:rPr lang="en-US" dirty="0"/>
              <a:t> </a:t>
            </a:r>
            <a:r>
              <a:rPr lang="en-US" dirty="0" err="1"/>
              <a:t>dokumenta</a:t>
            </a:r>
            <a:r>
              <a:rPr lang="en-US" dirty="0"/>
              <a:t>. </a:t>
            </a:r>
            <a:r>
              <a:rPr lang="en-US" dirty="0" err="1"/>
              <a:t>Također</a:t>
            </a:r>
            <a:r>
              <a:rPr lang="en-US" dirty="0"/>
              <a:t>, </a:t>
            </a:r>
            <a:r>
              <a:rPr lang="en-US" dirty="0" err="1"/>
              <a:t>niti</a:t>
            </a:r>
            <a:r>
              <a:rPr lang="en-US" dirty="0"/>
              <a:t> </a:t>
            </a:r>
            <a:r>
              <a:rPr lang="en-US" dirty="0" err="1"/>
              <a:t>ona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se </a:t>
            </a:r>
            <a:r>
              <a:rPr lang="en-US" dirty="0" err="1"/>
              <a:t>nalazi</a:t>
            </a:r>
            <a:r>
              <a:rPr lang="en-US" dirty="0"/>
              <a:t> u </a:t>
            </a:r>
            <a:r>
              <a:rPr lang="en-US" dirty="0" err="1"/>
              <a:t>Fojnici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originaln</a:t>
            </a:r>
            <a:r>
              <a:rPr lang="en-US" dirty="0"/>
              <a:t> </a:t>
            </a:r>
            <a:r>
              <a:rPr lang="en-US" dirty="0" err="1"/>
              <a:t>već</a:t>
            </a:r>
            <a:r>
              <a:rPr lang="en-US" dirty="0"/>
              <a:t> </a:t>
            </a:r>
            <a:r>
              <a:rPr lang="en-US" dirty="0" err="1"/>
              <a:t>preslika</a:t>
            </a:r>
            <a:r>
              <a:rPr lang="en-US" dirty="0"/>
              <a:t> </a:t>
            </a:r>
            <a:r>
              <a:rPr lang="en-US" dirty="0" err="1"/>
              <a:t>nastala</a:t>
            </a:r>
            <a:r>
              <a:rPr lang="en-US" dirty="0"/>
              <a:t> </a:t>
            </a:r>
            <a:r>
              <a:rPr lang="en-US" dirty="0" err="1"/>
              <a:t>iz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originala</a:t>
            </a:r>
            <a:r>
              <a:rPr lang="en-US" dirty="0"/>
              <a:t>. Bez </a:t>
            </a:r>
            <a:r>
              <a:rPr lang="en-US" dirty="0" err="1"/>
              <a:t>obzira</a:t>
            </a:r>
            <a:r>
              <a:rPr lang="en-US" dirty="0"/>
              <a:t> </a:t>
            </a:r>
            <a:r>
              <a:rPr lang="en-US" dirty="0" err="1"/>
              <a:t>nema</a:t>
            </a:r>
            <a:r>
              <a:rPr lang="en-US" dirty="0"/>
              <a:t> </a:t>
            </a:r>
            <a:r>
              <a:rPr lang="en-US" dirty="0" err="1"/>
              <a:t>sumnje</a:t>
            </a:r>
            <a:r>
              <a:rPr lang="en-US" dirty="0"/>
              <a:t> u </a:t>
            </a:r>
            <a:r>
              <a:rPr lang="en-US" dirty="0" err="1"/>
              <a:t>autentičnost</a:t>
            </a:r>
            <a:r>
              <a:rPr lang="en-US" dirty="0"/>
              <a:t> </a:t>
            </a:r>
            <a:r>
              <a:rPr lang="en-US" dirty="0" err="1"/>
              <a:t>ahdname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njenog</a:t>
            </a:r>
            <a:r>
              <a:rPr lang="en-US" dirty="0"/>
              <a:t> </a:t>
            </a:r>
            <a:r>
              <a:rPr lang="en-US" dirty="0" err="1"/>
              <a:t>sadržaja</a:t>
            </a:r>
            <a:r>
              <a:rPr lang="en-US" dirty="0"/>
              <a:t>.</a:t>
            </a:r>
          </a:p>
        </p:txBody>
      </p:sp>
      <p:pic>
        <p:nvPicPr>
          <p:cNvPr id="2050" name="Picture 2" descr="Ahdnama je danas uzor kako različiti ljudi mogu zajedno živjeti ...">
            <a:extLst>
              <a:ext uri="{FF2B5EF4-FFF2-40B4-BE49-F238E27FC236}">
                <a16:creationId xmlns:a16="http://schemas.microsoft.com/office/drawing/2014/main" id="{3F8122CD-CDDF-4304-BFD5-BF1A589377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0519" y="213064"/>
            <a:ext cx="4026285" cy="2685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3393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2707AF-D0FF-479A-9EA5-7B343A2983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814223"/>
            <a:ext cx="10515600" cy="4351338"/>
          </a:xfrm>
        </p:spPr>
        <p:txBody>
          <a:bodyPr/>
          <a:lstStyle/>
          <a:p>
            <a:r>
              <a:rPr lang="en-US" dirty="0" err="1"/>
              <a:t>Predsjednik</a:t>
            </a:r>
            <a:r>
              <a:rPr lang="en-US" dirty="0"/>
              <a:t> </a:t>
            </a:r>
            <a:r>
              <a:rPr lang="en-US" dirty="0" err="1"/>
              <a:t>Republike</a:t>
            </a:r>
            <a:r>
              <a:rPr lang="en-US" dirty="0"/>
              <a:t> </a:t>
            </a:r>
            <a:r>
              <a:rPr lang="en-US" dirty="0" err="1"/>
              <a:t>Turske</a:t>
            </a:r>
            <a:r>
              <a:rPr lang="en-US" dirty="0"/>
              <a:t> </a:t>
            </a:r>
            <a:r>
              <a:rPr lang="en-US" dirty="0" err="1"/>
              <a:t>Redžep</a:t>
            </a:r>
            <a:r>
              <a:rPr lang="en-US" dirty="0"/>
              <a:t> </a:t>
            </a:r>
            <a:r>
              <a:rPr lang="en-US" dirty="0" err="1"/>
              <a:t>Tajip</a:t>
            </a:r>
            <a:r>
              <a:rPr lang="en-US" dirty="0"/>
              <a:t> Erdogan je u </a:t>
            </a:r>
            <a:r>
              <a:rPr lang="en-US" dirty="0" err="1"/>
              <a:t>novembru</a:t>
            </a:r>
            <a:r>
              <a:rPr lang="en-US" dirty="0"/>
              <a:t> 2014.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papi</a:t>
            </a:r>
            <a:r>
              <a:rPr lang="en-US" dirty="0"/>
              <a:t> </a:t>
            </a:r>
            <a:r>
              <a:rPr lang="en-US" dirty="0" err="1"/>
              <a:t>Franji</a:t>
            </a:r>
            <a:r>
              <a:rPr lang="en-US" dirty="0"/>
              <a:t> </a:t>
            </a:r>
            <a:r>
              <a:rPr lang="en-US" dirty="0" err="1"/>
              <a:t>poklonio</a:t>
            </a:r>
            <a:r>
              <a:rPr lang="en-US" dirty="0"/>
              <a:t> </a:t>
            </a:r>
            <a:r>
              <a:rPr lang="en-US" dirty="0" err="1"/>
              <a:t>ferman</a:t>
            </a:r>
            <a:r>
              <a:rPr lang="en-US" dirty="0"/>
              <a:t> sultana </a:t>
            </a:r>
            <a:r>
              <a:rPr lang="en-US" dirty="0" err="1"/>
              <a:t>Mehmeda</a:t>
            </a:r>
            <a:r>
              <a:rPr lang="en-US" dirty="0"/>
              <a:t> II </a:t>
            </a:r>
            <a:r>
              <a:rPr lang="en-US" dirty="0" err="1"/>
              <a:t>Fatiha</a:t>
            </a:r>
            <a:r>
              <a:rPr lang="en-US" dirty="0"/>
              <a:t> o </a:t>
            </a:r>
            <a:r>
              <a:rPr lang="en-US" dirty="0" err="1"/>
              <a:t>vjerskim</a:t>
            </a:r>
            <a:r>
              <a:rPr lang="en-US" dirty="0"/>
              <a:t> </a:t>
            </a:r>
            <a:r>
              <a:rPr lang="en-US" dirty="0" err="1"/>
              <a:t>slobodama</a:t>
            </a:r>
            <a:r>
              <a:rPr lang="en-US" dirty="0"/>
              <a:t> </a:t>
            </a:r>
            <a:r>
              <a:rPr lang="en-US" dirty="0" err="1"/>
              <a:t>katolika</a:t>
            </a:r>
            <a:r>
              <a:rPr lang="en-US" dirty="0"/>
              <a:t> u </a:t>
            </a:r>
            <a:r>
              <a:rPr lang="en-US" dirty="0" err="1"/>
              <a:t>Bosni</a:t>
            </a:r>
            <a:r>
              <a:rPr lang="en-US" dirty="0"/>
              <a:t> </a:t>
            </a:r>
            <a:r>
              <a:rPr lang="en-US" dirty="0" err="1"/>
              <a:t>oslikan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srebrenoj</a:t>
            </a:r>
            <a:r>
              <a:rPr lang="en-US" dirty="0"/>
              <a:t> </a:t>
            </a:r>
            <a:r>
              <a:rPr lang="en-US" dirty="0" err="1"/>
              <a:t>podlozi</a:t>
            </a:r>
            <a:r>
              <a:rPr lang="en-US" dirty="0"/>
              <a:t>. </a:t>
            </a:r>
            <a:r>
              <a:rPr lang="en-US" dirty="0" err="1"/>
              <a:t>Ahdnama</a:t>
            </a:r>
            <a:r>
              <a:rPr lang="en-US" dirty="0"/>
              <a:t> je </a:t>
            </a:r>
            <a:r>
              <a:rPr lang="en-US" dirty="0" err="1"/>
              <a:t>bila</a:t>
            </a:r>
            <a:r>
              <a:rPr lang="en-US" dirty="0"/>
              <a:t> </a:t>
            </a:r>
            <a:r>
              <a:rPr lang="en-US" dirty="0" err="1"/>
              <a:t>izložena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jedan</a:t>
            </a:r>
            <a:r>
              <a:rPr lang="en-US" dirty="0"/>
              <a:t> od </a:t>
            </a:r>
            <a:r>
              <a:rPr lang="en-US" dirty="0" err="1"/>
              <a:t>eksponata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izložbi</a:t>
            </a:r>
            <a:r>
              <a:rPr lang="en-US" dirty="0"/>
              <a:t> “</a:t>
            </a:r>
            <a:r>
              <a:rPr lang="en-US" dirty="0" err="1"/>
              <a:t>Osmanska</a:t>
            </a:r>
            <a:r>
              <a:rPr lang="en-US" dirty="0"/>
              <a:t> </a:t>
            </a:r>
            <a:r>
              <a:rPr lang="en-US" dirty="0" err="1"/>
              <a:t>civilizacija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Balkanu</a:t>
            </a:r>
            <a:r>
              <a:rPr lang="en-US" dirty="0"/>
              <a:t>” </a:t>
            </a:r>
            <a:r>
              <a:rPr lang="en-US" dirty="0" err="1"/>
              <a:t>koju</a:t>
            </a:r>
            <a:r>
              <a:rPr lang="en-US" dirty="0"/>
              <a:t> je </a:t>
            </a:r>
            <a:r>
              <a:rPr lang="en-US" dirty="0" err="1"/>
              <a:t>priredio</a:t>
            </a:r>
            <a:r>
              <a:rPr lang="en-US" dirty="0"/>
              <a:t> </a:t>
            </a:r>
            <a:r>
              <a:rPr lang="en-US" dirty="0" err="1"/>
              <a:t>Državni</a:t>
            </a:r>
            <a:r>
              <a:rPr lang="en-US" dirty="0"/>
              <a:t> </a:t>
            </a:r>
            <a:r>
              <a:rPr lang="en-US" dirty="0" err="1"/>
              <a:t>osmanski</a:t>
            </a:r>
            <a:r>
              <a:rPr lang="en-US" dirty="0"/>
              <a:t> </a:t>
            </a:r>
            <a:r>
              <a:rPr lang="en-US" dirty="0" err="1"/>
              <a:t>arhiv</a:t>
            </a:r>
            <a:r>
              <a:rPr lang="en-US" dirty="0"/>
              <a:t>.</a:t>
            </a:r>
          </a:p>
        </p:txBody>
      </p:sp>
      <p:pic>
        <p:nvPicPr>
          <p:cNvPr id="3074" name="Picture 2" descr="Erdoan prihvatio poziv Pape, u februaru putuje u Vatikan">
            <a:extLst>
              <a:ext uri="{FF2B5EF4-FFF2-40B4-BE49-F238E27FC236}">
                <a16:creationId xmlns:a16="http://schemas.microsoft.com/office/drawing/2014/main" id="{2D084177-CE04-4F50-A4CC-0A45CB3490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9557" y="581969"/>
            <a:ext cx="4484004" cy="32322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4115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026A33-F41D-49E6-90B0-7CFCD2FC8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903000"/>
            <a:ext cx="10515600" cy="4351338"/>
          </a:xfrm>
        </p:spPr>
        <p:txBody>
          <a:bodyPr/>
          <a:lstStyle/>
          <a:p>
            <a:r>
              <a:rPr lang="en-US" dirty="0" err="1"/>
              <a:t>Također</a:t>
            </a:r>
            <a:r>
              <a:rPr lang="en-US" dirty="0"/>
              <a:t> od </a:t>
            </a:r>
            <a:r>
              <a:rPr lang="en-US" dirty="0" err="1"/>
              <a:t>dokaza</a:t>
            </a:r>
            <a:r>
              <a:rPr lang="en-US" dirty="0"/>
              <a:t> </a:t>
            </a:r>
            <a:r>
              <a:rPr lang="en-US" dirty="0" err="1"/>
              <a:t>vjerske</a:t>
            </a:r>
            <a:r>
              <a:rPr lang="en-US" dirty="0"/>
              <a:t> </a:t>
            </a:r>
            <a:r>
              <a:rPr lang="en-US" dirty="0" err="1"/>
              <a:t>tolerancije</a:t>
            </a:r>
            <a:r>
              <a:rPr lang="en-US" dirty="0"/>
              <a:t> </a:t>
            </a:r>
            <a:r>
              <a:rPr lang="en-US" dirty="0" err="1"/>
              <a:t>jeste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je </a:t>
            </a:r>
            <a:r>
              <a:rPr lang="en-US" dirty="0" err="1"/>
              <a:t>osmanski</a:t>
            </a:r>
            <a:r>
              <a:rPr lang="en-US" dirty="0"/>
              <a:t> sultan </a:t>
            </a:r>
            <a:r>
              <a:rPr lang="en-US" dirty="0" err="1"/>
              <a:t>Sulejman</a:t>
            </a:r>
            <a:r>
              <a:rPr lang="en-US" dirty="0"/>
              <a:t> I </a:t>
            </a:r>
            <a:r>
              <a:rPr lang="en-US" dirty="0" err="1"/>
              <a:t>Kanuni</a:t>
            </a:r>
            <a:r>
              <a:rPr lang="en-US" dirty="0"/>
              <a:t> </a:t>
            </a:r>
            <a:r>
              <a:rPr lang="en-US" dirty="0" err="1"/>
              <a:t>obnovio</a:t>
            </a:r>
            <a:r>
              <a:rPr lang="en-US" dirty="0"/>
              <a:t> rad </a:t>
            </a:r>
            <a:r>
              <a:rPr lang="en-US" dirty="0" err="1"/>
              <a:t>Pećke</a:t>
            </a:r>
            <a:r>
              <a:rPr lang="en-US" dirty="0"/>
              <a:t> </a:t>
            </a:r>
            <a:r>
              <a:rPr lang="en-US" dirty="0" err="1"/>
              <a:t>patrijaršije</a:t>
            </a:r>
            <a:r>
              <a:rPr lang="bs-Latn-BA" dirty="0"/>
              <a:t>,</a:t>
            </a:r>
            <a:r>
              <a:rPr lang="en-US" dirty="0"/>
              <a:t> a </a:t>
            </a:r>
            <a:r>
              <a:rPr lang="en-US" dirty="0" err="1"/>
              <a:t>čija</a:t>
            </a:r>
            <a:r>
              <a:rPr lang="en-US" dirty="0"/>
              <a:t> se </a:t>
            </a:r>
            <a:r>
              <a:rPr lang="en-US" dirty="0" err="1"/>
              <a:t>nadle</a:t>
            </a:r>
            <a:r>
              <a:rPr lang="bs-Latn-BA" dirty="0"/>
              <a:t>ž</a:t>
            </a:r>
            <a:r>
              <a:rPr lang="en-US" dirty="0" err="1"/>
              <a:t>nost</a:t>
            </a:r>
            <a:r>
              <a:rPr lang="en-US" dirty="0"/>
              <a:t> </a:t>
            </a:r>
            <a:r>
              <a:rPr lang="en-US" dirty="0" err="1"/>
              <a:t>odno</a:t>
            </a:r>
            <a:r>
              <a:rPr lang="bs-Latn-BA" dirty="0"/>
              <a:t>s</a:t>
            </a:r>
            <a:r>
              <a:rPr lang="en-US" dirty="0" err="1"/>
              <a:t>ila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bs-Latn-BA" dirty="0"/>
              <a:t>B</a:t>
            </a:r>
            <a:r>
              <a:rPr lang="en-US" dirty="0" err="1"/>
              <a:t>osanski</a:t>
            </a:r>
            <a:r>
              <a:rPr lang="en-US" dirty="0"/>
              <a:t> </a:t>
            </a:r>
            <a:r>
              <a:rPr lang="bs-Latn-BA" dirty="0"/>
              <a:t>e</a:t>
            </a:r>
            <a:r>
              <a:rPr lang="en-US" dirty="0" err="1"/>
              <a:t>jalet</a:t>
            </a:r>
            <a:r>
              <a:rPr lang="en-US" dirty="0"/>
              <a:t>. </a:t>
            </a:r>
            <a:r>
              <a:rPr lang="en-US" dirty="0" err="1"/>
              <a:t>Zahvaljujući</a:t>
            </a:r>
            <a:r>
              <a:rPr lang="en-US" dirty="0"/>
              <a:t> tome </a:t>
            </a:r>
            <a:r>
              <a:rPr lang="en-US" dirty="0" err="1"/>
              <a:t>dolazi</a:t>
            </a:r>
            <a:r>
              <a:rPr lang="en-US" dirty="0"/>
              <a:t> do </a:t>
            </a:r>
            <a:r>
              <a:rPr lang="en-US" dirty="0" err="1"/>
              <a:t>žive</a:t>
            </a:r>
            <a:r>
              <a:rPr lang="en-US" dirty="0"/>
              <a:t> </a:t>
            </a:r>
            <a:r>
              <a:rPr lang="en-US" dirty="0" err="1"/>
              <a:t>vjerske</a:t>
            </a:r>
            <a:r>
              <a:rPr lang="en-US" dirty="0"/>
              <a:t> </a:t>
            </a:r>
            <a:r>
              <a:rPr lang="en-US" dirty="0" err="1"/>
              <a:t>crkveno</a:t>
            </a:r>
            <a:r>
              <a:rPr lang="bs-Latn-BA" dirty="0"/>
              <a:t>-</a:t>
            </a:r>
            <a:r>
              <a:rPr lang="en-US" dirty="0" err="1"/>
              <a:t>graditeljske</a:t>
            </a:r>
            <a:r>
              <a:rPr lang="en-US" dirty="0"/>
              <a:t>, </a:t>
            </a:r>
            <a:r>
              <a:rPr lang="en-US" dirty="0" err="1"/>
              <a:t>kulturne</a:t>
            </a:r>
            <a:r>
              <a:rPr lang="en-US" dirty="0"/>
              <a:t>, </a:t>
            </a:r>
            <a:r>
              <a:rPr lang="en-US" dirty="0" err="1"/>
              <a:t>prosvjetne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 </a:t>
            </a:r>
            <a:r>
              <a:rPr lang="en-US" dirty="0" err="1"/>
              <a:t>kod</a:t>
            </a:r>
            <a:r>
              <a:rPr lang="en-US" dirty="0"/>
              <a:t> </a:t>
            </a:r>
            <a:r>
              <a:rPr lang="en-US" dirty="0" err="1"/>
              <a:t>pravoslavnog</a:t>
            </a:r>
            <a:r>
              <a:rPr lang="en-US" dirty="0"/>
              <a:t> </a:t>
            </a:r>
            <a:r>
              <a:rPr lang="en-US" dirty="0" err="1"/>
              <a:t>stanovni</a:t>
            </a:r>
            <a:r>
              <a:rPr lang="bs-Latn-BA" dirty="0"/>
              <a:t>š</a:t>
            </a:r>
            <a:r>
              <a:rPr lang="en-US" dirty="0" err="1"/>
              <a:t>tva</a:t>
            </a:r>
            <a:r>
              <a:rPr lang="en-US" dirty="0"/>
              <a:t> </a:t>
            </a:r>
            <a:r>
              <a:rPr lang="bs-Latn-BA" dirty="0"/>
              <a:t>B</a:t>
            </a:r>
            <a:r>
              <a:rPr lang="en-US" dirty="0" err="1"/>
              <a:t>osanskog</a:t>
            </a:r>
            <a:r>
              <a:rPr lang="en-US" dirty="0"/>
              <a:t> </a:t>
            </a:r>
            <a:r>
              <a:rPr lang="en-US" dirty="0" err="1"/>
              <a:t>ejaleta</a:t>
            </a:r>
            <a:r>
              <a:rPr lang="en-US" dirty="0"/>
              <a:t>.</a:t>
            </a:r>
          </a:p>
        </p:txBody>
      </p:sp>
      <p:pic>
        <p:nvPicPr>
          <p:cNvPr id="4098" name="Picture 2" descr="Učinio nevjerovatne presedane - Sulejman Veličanstveni - pamte ga kao  najvećeg, a zbog ovoga su ga voljeli i hrišćani (VIDEO) | Info-ks.net -  Kosovo">
            <a:extLst>
              <a:ext uri="{FF2B5EF4-FFF2-40B4-BE49-F238E27FC236}">
                <a16:creationId xmlns:a16="http://schemas.microsoft.com/office/drawing/2014/main" id="{26A4C3F6-A5CD-4E6C-9AD8-43469EB353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3458" y="727970"/>
            <a:ext cx="3560556" cy="29671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Fočaci kumovali slavi Pećke patrijaršije - 058.ba | 058.ba">
            <a:extLst>
              <a:ext uri="{FF2B5EF4-FFF2-40B4-BE49-F238E27FC236}">
                <a16:creationId xmlns:a16="http://schemas.microsoft.com/office/drawing/2014/main" id="{A242973A-53AC-4301-ACCE-CA3185FE1D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981" y="741244"/>
            <a:ext cx="5160561" cy="2953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4801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28F0C-30E5-4F88-8E99-E199047B1D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5411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Da je </a:t>
            </a:r>
            <a:r>
              <a:rPr lang="en-US" dirty="0" err="1"/>
              <a:t>osmanska</a:t>
            </a:r>
            <a:r>
              <a:rPr lang="en-US" dirty="0"/>
              <a:t> </a:t>
            </a:r>
            <a:r>
              <a:rPr lang="en-US" dirty="0" err="1"/>
              <a:t>tolerantnost</a:t>
            </a:r>
            <a:r>
              <a:rPr lang="en-US" dirty="0"/>
              <a:t> </a:t>
            </a:r>
            <a:r>
              <a:rPr lang="en-US" dirty="0" err="1"/>
              <a:t>neoboriv</a:t>
            </a:r>
            <a:r>
              <a:rPr lang="en-US" dirty="0"/>
              <a:t> </a:t>
            </a:r>
            <a:r>
              <a:rPr lang="en-US" dirty="0" err="1"/>
              <a:t>historijski</a:t>
            </a:r>
            <a:r>
              <a:rPr lang="en-US" dirty="0"/>
              <a:t> </a:t>
            </a:r>
            <a:r>
              <a:rPr lang="en-US" dirty="0" err="1"/>
              <a:t>fakt</a:t>
            </a:r>
            <a:r>
              <a:rPr lang="en-US" dirty="0"/>
              <a:t> </a:t>
            </a:r>
            <a:r>
              <a:rPr lang="en-US" dirty="0" err="1"/>
              <a:t>svjedoči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podatak</a:t>
            </a:r>
            <a:r>
              <a:rPr lang="en-US" dirty="0"/>
              <a:t> da se </a:t>
            </a:r>
            <a:r>
              <a:rPr lang="en-US" dirty="0" err="1"/>
              <a:t>pravoslavno</a:t>
            </a:r>
            <a:r>
              <a:rPr lang="en-US" dirty="0"/>
              <a:t> </a:t>
            </a:r>
            <a:r>
              <a:rPr lang="en-US" dirty="0" err="1"/>
              <a:t>stanovništvo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nakon</a:t>
            </a:r>
            <a:r>
              <a:rPr lang="en-US" dirty="0"/>
              <a:t> </a:t>
            </a:r>
            <a:r>
              <a:rPr lang="en-US" dirty="0" err="1"/>
              <a:t>austrougarske</a:t>
            </a:r>
            <a:r>
              <a:rPr lang="en-US" dirty="0"/>
              <a:t> </a:t>
            </a:r>
            <a:r>
              <a:rPr lang="en-US" dirty="0" err="1"/>
              <a:t>okupacije</a:t>
            </a:r>
            <a:r>
              <a:rPr lang="en-US" dirty="0"/>
              <a:t> 1878. </a:t>
            </a:r>
            <a:r>
              <a:rPr lang="en-US" dirty="0" err="1"/>
              <a:t>godine</a:t>
            </a:r>
            <a:r>
              <a:rPr lang="en-US" dirty="0"/>
              <a:t> </a:t>
            </a:r>
            <a:r>
              <a:rPr lang="en-US" dirty="0" err="1"/>
              <a:t>obraćalo</a:t>
            </a:r>
            <a:r>
              <a:rPr lang="en-US" dirty="0"/>
              <a:t> </a:t>
            </a:r>
            <a:r>
              <a:rPr lang="en-US" dirty="0" err="1"/>
              <a:t>osmanskom</a:t>
            </a:r>
            <a:r>
              <a:rPr lang="en-US" dirty="0"/>
              <a:t> </a:t>
            </a:r>
            <a:r>
              <a:rPr lang="en-US" dirty="0" err="1"/>
              <a:t>sultanu</a:t>
            </a:r>
            <a:r>
              <a:rPr lang="en-US" dirty="0"/>
              <a:t> za </a:t>
            </a:r>
            <a:r>
              <a:rPr lang="en-US" dirty="0" err="1"/>
              <a:t>pomoć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</a:t>
            </a:r>
            <a:r>
              <a:rPr lang="en-US" dirty="0" err="1"/>
              <a:t>austrougarskog</a:t>
            </a:r>
            <a:r>
              <a:rPr lang="en-US" dirty="0"/>
              <a:t> </a:t>
            </a:r>
            <a:r>
              <a:rPr lang="en-US" dirty="0" err="1"/>
              <a:t>pritiska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ckrvene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obrazovne</a:t>
            </a:r>
            <a:r>
              <a:rPr lang="en-US" dirty="0"/>
              <a:t> </a:t>
            </a:r>
            <a:r>
              <a:rPr lang="en-US" dirty="0" err="1"/>
              <a:t>institucije</a:t>
            </a:r>
            <a:r>
              <a:rPr lang="en-US" dirty="0"/>
              <a:t>. </a:t>
            </a:r>
            <a:r>
              <a:rPr lang="en-US" dirty="0" err="1"/>
              <a:t>Tako</a:t>
            </a:r>
            <a:r>
              <a:rPr lang="en-US" dirty="0"/>
              <a:t> se </a:t>
            </a:r>
            <a:r>
              <a:rPr lang="en-US" dirty="0" err="1"/>
              <a:t>jedna</a:t>
            </a:r>
            <a:r>
              <a:rPr lang="en-US" dirty="0"/>
              <a:t> </a:t>
            </a:r>
            <a:r>
              <a:rPr lang="en-US" dirty="0" err="1"/>
              <a:t>delegacija</a:t>
            </a:r>
            <a:r>
              <a:rPr lang="en-US" dirty="0"/>
              <a:t> </a:t>
            </a:r>
            <a:r>
              <a:rPr lang="en-US" dirty="0" err="1"/>
              <a:t>ispred</a:t>
            </a:r>
            <a:r>
              <a:rPr lang="en-US" dirty="0"/>
              <a:t> </a:t>
            </a:r>
            <a:r>
              <a:rPr lang="en-US" dirty="0" err="1"/>
              <a:t>pravoslavnog</a:t>
            </a:r>
            <a:r>
              <a:rPr lang="en-US" dirty="0"/>
              <a:t> </a:t>
            </a:r>
            <a:r>
              <a:rPr lang="en-US" dirty="0" err="1"/>
              <a:t>stanovništva</a:t>
            </a:r>
            <a:r>
              <a:rPr lang="en-US" dirty="0"/>
              <a:t> u BiH </a:t>
            </a:r>
            <a:r>
              <a:rPr lang="en-US" dirty="0" err="1"/>
              <a:t>zaputila</a:t>
            </a:r>
            <a:r>
              <a:rPr lang="en-US" dirty="0"/>
              <a:t> u </a:t>
            </a:r>
            <a:r>
              <a:rPr lang="en-US" dirty="0" err="1"/>
              <a:t>Beč</a:t>
            </a:r>
            <a:r>
              <a:rPr lang="en-US" dirty="0"/>
              <a:t> </a:t>
            </a:r>
            <a:r>
              <a:rPr lang="en-US" dirty="0" err="1"/>
              <a:t>kako</a:t>
            </a:r>
            <a:r>
              <a:rPr lang="en-US" dirty="0"/>
              <a:t> bi se </a:t>
            </a:r>
            <a:r>
              <a:rPr lang="en-US" dirty="0" err="1"/>
              <a:t>požalila</a:t>
            </a:r>
            <a:r>
              <a:rPr lang="en-US" dirty="0"/>
              <a:t> </a:t>
            </a:r>
            <a:r>
              <a:rPr lang="en-US" dirty="0" err="1"/>
              <a:t>austrougarskom</a:t>
            </a:r>
            <a:r>
              <a:rPr lang="en-US" dirty="0"/>
              <a:t> </a:t>
            </a:r>
            <a:r>
              <a:rPr lang="en-US" dirty="0" err="1"/>
              <a:t>caru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probleme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im</a:t>
            </a:r>
            <a:r>
              <a:rPr lang="en-US" dirty="0"/>
              <a:t> </a:t>
            </a:r>
            <a:r>
              <a:rPr lang="en-US" dirty="0" err="1"/>
              <a:t>stvaraju</a:t>
            </a:r>
            <a:r>
              <a:rPr lang="en-US" dirty="0"/>
              <a:t> </a:t>
            </a:r>
            <a:r>
              <a:rPr lang="en-US" dirty="0" err="1"/>
              <a:t>nove</a:t>
            </a:r>
            <a:r>
              <a:rPr lang="en-US" dirty="0"/>
              <a:t> </a:t>
            </a:r>
            <a:r>
              <a:rPr lang="en-US" dirty="0" err="1"/>
              <a:t>vlasti</a:t>
            </a:r>
            <a:r>
              <a:rPr lang="en-US" dirty="0"/>
              <a:t>. U </a:t>
            </a:r>
            <a:r>
              <a:rPr lang="en-US" dirty="0" err="1"/>
              <a:t>jednom</a:t>
            </a:r>
            <a:r>
              <a:rPr lang="en-US" dirty="0"/>
              <a:t> </a:t>
            </a:r>
            <a:r>
              <a:rPr lang="en-US" dirty="0" err="1"/>
              <a:t>obavještajnom</a:t>
            </a:r>
            <a:r>
              <a:rPr lang="en-US" dirty="0"/>
              <a:t> </a:t>
            </a:r>
            <a:r>
              <a:rPr lang="en-US" dirty="0" err="1"/>
              <a:t>izvještaju</a:t>
            </a:r>
            <a:r>
              <a:rPr lang="en-US" dirty="0"/>
              <a:t> </a:t>
            </a:r>
            <a:r>
              <a:rPr lang="en-US" dirty="0" err="1"/>
              <a:t>upućenom</a:t>
            </a:r>
            <a:r>
              <a:rPr lang="en-US" dirty="0"/>
              <a:t> </a:t>
            </a:r>
            <a:r>
              <a:rPr lang="en-US" dirty="0" err="1"/>
              <a:t>sultanu</a:t>
            </a:r>
            <a:r>
              <a:rPr lang="en-US" dirty="0"/>
              <a:t> </a:t>
            </a:r>
            <a:r>
              <a:rPr lang="en-US" dirty="0" err="1"/>
              <a:t>Abdulhamidu</a:t>
            </a:r>
            <a:r>
              <a:rPr lang="en-US" dirty="0"/>
              <a:t> II </a:t>
            </a:r>
            <a:r>
              <a:rPr lang="en-US" dirty="0" err="1"/>
              <a:t>stoj</a:t>
            </a:r>
            <a:r>
              <a:rPr lang="en-US" dirty="0"/>
              <a:t> </a:t>
            </a:r>
            <a:r>
              <a:rPr lang="en-US" dirty="0" err="1"/>
              <a:t>ida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žalili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austrougarske</a:t>
            </a:r>
            <a:r>
              <a:rPr lang="en-US" dirty="0"/>
              <a:t> </a:t>
            </a:r>
            <a:r>
              <a:rPr lang="en-US" dirty="0" err="1"/>
              <a:t>službenike</a:t>
            </a:r>
            <a:r>
              <a:rPr lang="en-US" dirty="0"/>
              <a:t> </a:t>
            </a:r>
            <a:r>
              <a:rPr lang="en-US" dirty="0" err="1"/>
              <a:t>zbog</a:t>
            </a:r>
            <a:r>
              <a:rPr lang="en-US" dirty="0"/>
              <a:t> toga </a:t>
            </a:r>
            <a:r>
              <a:rPr lang="en-US" dirty="0" err="1"/>
              <a:t>što</a:t>
            </a:r>
            <a:r>
              <a:rPr lang="en-US" dirty="0"/>
              <a:t> se pod </a:t>
            </a:r>
            <a:r>
              <a:rPr lang="en-US" dirty="0" err="1"/>
              <a:t>različitim</a:t>
            </a:r>
            <a:r>
              <a:rPr lang="en-US" dirty="0"/>
              <a:t> </a:t>
            </a:r>
            <a:r>
              <a:rPr lang="en-US" dirty="0" err="1"/>
              <a:t>izgovorima</a:t>
            </a:r>
            <a:r>
              <a:rPr lang="en-US" dirty="0"/>
              <a:t> </a:t>
            </a:r>
            <a:r>
              <a:rPr lang="en-US" dirty="0" err="1"/>
              <a:t>miješaju</a:t>
            </a:r>
            <a:r>
              <a:rPr lang="en-US" dirty="0"/>
              <a:t> u rad </a:t>
            </a:r>
            <a:r>
              <a:rPr lang="en-US" dirty="0" err="1"/>
              <a:t>pravoslavnih</a:t>
            </a:r>
            <a:r>
              <a:rPr lang="en-US" dirty="0"/>
              <a:t> </a:t>
            </a:r>
            <a:r>
              <a:rPr lang="en-US" dirty="0" err="1"/>
              <a:t>škola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crkava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da </a:t>
            </a:r>
            <a:r>
              <a:rPr lang="en-US" dirty="0" err="1"/>
              <a:t>žele</a:t>
            </a:r>
            <a:r>
              <a:rPr lang="en-US" dirty="0"/>
              <a:t> da </a:t>
            </a:r>
            <a:r>
              <a:rPr lang="en-US" dirty="0" err="1"/>
              <a:t>im</a:t>
            </a:r>
            <a:r>
              <a:rPr lang="en-US" dirty="0"/>
              <a:t> se </a:t>
            </a:r>
            <a:r>
              <a:rPr lang="en-US" dirty="0" err="1"/>
              <a:t>vrate</a:t>
            </a:r>
            <a:r>
              <a:rPr lang="en-US" dirty="0"/>
              <a:t> </a:t>
            </a:r>
            <a:r>
              <a:rPr lang="en-US" dirty="0" err="1"/>
              <a:t>prava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imali</a:t>
            </a:r>
            <a:r>
              <a:rPr lang="en-US" dirty="0"/>
              <a:t> u </a:t>
            </a:r>
            <a:r>
              <a:rPr lang="en-US" dirty="0" err="1"/>
              <a:t>vrijeme</a:t>
            </a:r>
            <a:r>
              <a:rPr lang="en-US" dirty="0"/>
              <a:t> </a:t>
            </a:r>
            <a:r>
              <a:rPr lang="en-US" dirty="0" err="1"/>
              <a:t>vladavine</a:t>
            </a:r>
            <a:r>
              <a:rPr lang="en-US" dirty="0"/>
              <a:t> </a:t>
            </a:r>
            <a:r>
              <a:rPr lang="en-US" dirty="0" err="1"/>
              <a:t>Osmanlija</a:t>
            </a:r>
            <a:r>
              <a:rPr lang="en-US" dirty="0"/>
              <a:t>. </a:t>
            </a:r>
            <a:r>
              <a:rPr lang="en-US" dirty="0" err="1"/>
              <a:t>Međutim</a:t>
            </a:r>
            <a:r>
              <a:rPr lang="en-US" dirty="0"/>
              <a:t>, </a:t>
            </a:r>
            <a:r>
              <a:rPr lang="en-US" dirty="0" err="1"/>
              <a:t>austrijski</a:t>
            </a:r>
            <a:r>
              <a:rPr lang="en-US" dirty="0"/>
              <a:t> car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primio</a:t>
            </a:r>
            <a:r>
              <a:rPr lang="en-US" dirty="0"/>
              <a:t> </a:t>
            </a:r>
            <a:r>
              <a:rPr lang="en-US" dirty="0" err="1"/>
              <a:t>delegaciju</a:t>
            </a:r>
            <a:r>
              <a:rPr lang="en-US" dirty="0"/>
              <a:t> </a:t>
            </a:r>
            <a:r>
              <a:rPr lang="en-US" dirty="0" err="1"/>
              <a:t>bosanskih</a:t>
            </a:r>
            <a:r>
              <a:rPr lang="en-US" dirty="0"/>
              <a:t> </a:t>
            </a:r>
            <a:r>
              <a:rPr lang="en-US" dirty="0" err="1"/>
              <a:t>pravoslavaca</a:t>
            </a:r>
            <a:r>
              <a:rPr lang="en-US" dirty="0"/>
              <a:t>,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se </a:t>
            </a:r>
            <a:r>
              <a:rPr lang="en-US" dirty="0" err="1"/>
              <a:t>vratili</a:t>
            </a:r>
            <a:r>
              <a:rPr lang="en-US" dirty="0"/>
              <a:t> </a:t>
            </a:r>
            <a:r>
              <a:rPr lang="en-US" dirty="0" err="1"/>
              <a:t>ostavivši</a:t>
            </a:r>
            <a:r>
              <a:rPr lang="en-US" dirty="0"/>
              <a:t> </a:t>
            </a:r>
            <a:r>
              <a:rPr lang="en-US" dirty="0" err="1"/>
              <a:t>dokaz</a:t>
            </a:r>
            <a:r>
              <a:rPr lang="en-US" dirty="0"/>
              <a:t> o </a:t>
            </a:r>
            <a:r>
              <a:rPr lang="en-US" dirty="0" err="1"/>
              <a:t>žalbi</a:t>
            </a:r>
            <a:r>
              <a:rPr lang="en-US" dirty="0"/>
              <a:t> </a:t>
            </a:r>
            <a:r>
              <a:rPr lang="en-US" dirty="0" err="1"/>
              <a:t>austrijskoj</a:t>
            </a:r>
            <a:r>
              <a:rPr lang="en-US" dirty="0"/>
              <a:t> </a:t>
            </a:r>
            <a:r>
              <a:rPr lang="en-US" dirty="0" err="1"/>
              <a:t>vladi</a:t>
            </a:r>
            <a:r>
              <a:rPr lang="en-US" dirty="0"/>
              <a:t> 8. </a:t>
            </a:r>
            <a:r>
              <a:rPr lang="en-US" dirty="0" err="1"/>
              <a:t>januara</a:t>
            </a:r>
            <a:r>
              <a:rPr lang="en-US" dirty="0"/>
              <a:t> 1897. </a:t>
            </a:r>
            <a:r>
              <a:rPr lang="en-US" dirty="0" err="1"/>
              <a:t>godine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83918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E09CA-1FAD-48C3-A5F2-ECC380293C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567" y="435005"/>
            <a:ext cx="7231602" cy="5477523"/>
          </a:xfrm>
        </p:spPr>
        <p:txBody>
          <a:bodyPr>
            <a:normAutofit/>
          </a:bodyPr>
          <a:lstStyle/>
          <a:p>
            <a:pPr algn="just"/>
            <a:r>
              <a:rPr lang="en-US" sz="2000" dirty="0"/>
              <a:t>Od 1492. </a:t>
            </a:r>
            <a:r>
              <a:rPr lang="en-US" sz="2000" dirty="0" err="1"/>
              <a:t>godine</a:t>
            </a:r>
            <a:r>
              <a:rPr lang="en-US" sz="2000" dirty="0"/>
              <a:t>, pod </a:t>
            </a:r>
            <a:r>
              <a:rPr lang="en-US" sz="2000" dirty="0" err="1"/>
              <a:t>programom</a:t>
            </a:r>
            <a:r>
              <a:rPr lang="en-US" sz="2000" dirty="0"/>
              <a:t> </a:t>
            </a:r>
            <a:r>
              <a:rPr lang="en-US" sz="2000" dirty="0" err="1"/>
              <a:t>inkvizicije</a:t>
            </a:r>
            <a:r>
              <a:rPr lang="en-US" sz="2000" dirty="0"/>
              <a:t>, u </a:t>
            </a:r>
            <a:r>
              <a:rPr lang="en-US" sz="2000" dirty="0" err="1"/>
              <a:t>Španiji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Portugalu</a:t>
            </a:r>
            <a:r>
              <a:rPr lang="en-US" sz="2000" dirty="0"/>
              <a:t> </a:t>
            </a:r>
            <a:r>
              <a:rPr lang="en-US" sz="2000" dirty="0" err="1"/>
              <a:t>dolazi</a:t>
            </a:r>
            <a:r>
              <a:rPr lang="en-US" sz="2000" dirty="0"/>
              <a:t> do </a:t>
            </a:r>
            <a:r>
              <a:rPr lang="en-US" sz="2000" dirty="0" err="1"/>
              <a:t>progona</a:t>
            </a:r>
            <a:r>
              <a:rPr lang="en-US" sz="2000" dirty="0"/>
              <a:t> </a:t>
            </a:r>
            <a:r>
              <a:rPr lang="en-US" sz="2000" dirty="0" err="1"/>
              <a:t>velikog</a:t>
            </a:r>
            <a:r>
              <a:rPr lang="en-US" sz="2000" dirty="0"/>
              <a:t> </a:t>
            </a:r>
            <a:r>
              <a:rPr lang="en-US" sz="2000" dirty="0" err="1"/>
              <a:t>broja</a:t>
            </a:r>
            <a:r>
              <a:rPr lang="en-US" sz="2000" dirty="0"/>
              <a:t> </a:t>
            </a:r>
            <a:r>
              <a:rPr lang="en-US" sz="2000" dirty="0" err="1"/>
              <a:t>Jevreja</a:t>
            </a:r>
            <a:r>
              <a:rPr lang="en-US" sz="2000" dirty="0"/>
              <a:t> – </a:t>
            </a:r>
            <a:r>
              <a:rPr lang="en-US" sz="2000" dirty="0" err="1"/>
              <a:t>Sefarda</a:t>
            </a:r>
            <a:r>
              <a:rPr lang="en-US" sz="2000" dirty="0"/>
              <a:t>. </a:t>
            </a:r>
            <a:r>
              <a:rPr lang="en-US" sz="2000" dirty="0" err="1"/>
              <a:t>Kako</a:t>
            </a:r>
            <a:r>
              <a:rPr lang="en-US" sz="2000" dirty="0"/>
              <a:t> u to </a:t>
            </a:r>
            <a:r>
              <a:rPr lang="en-US" sz="2000" dirty="0" err="1"/>
              <a:t>vrijeme</a:t>
            </a:r>
            <a:r>
              <a:rPr lang="en-US" sz="2000" dirty="0"/>
              <a:t> </a:t>
            </a:r>
            <a:r>
              <a:rPr lang="en-US" sz="2000" dirty="0" err="1"/>
              <a:t>niti</a:t>
            </a:r>
            <a:r>
              <a:rPr lang="en-US" sz="2000" dirty="0"/>
              <a:t> </a:t>
            </a:r>
            <a:r>
              <a:rPr lang="en-US" sz="2000" dirty="0" err="1"/>
              <a:t>jedna</a:t>
            </a:r>
            <a:r>
              <a:rPr lang="en-US" sz="2000" dirty="0"/>
              <a:t> </a:t>
            </a:r>
            <a:r>
              <a:rPr lang="en-US" sz="2000" dirty="0" err="1"/>
              <a:t>evropska</a:t>
            </a:r>
            <a:r>
              <a:rPr lang="en-US" sz="2000" dirty="0"/>
              <a:t> </a:t>
            </a:r>
            <a:r>
              <a:rPr lang="en-US" sz="2000" dirty="0" err="1"/>
              <a:t>država</a:t>
            </a:r>
            <a:r>
              <a:rPr lang="en-US" sz="2000" dirty="0"/>
              <a:t> </a:t>
            </a:r>
            <a:r>
              <a:rPr lang="en-US" sz="2000" dirty="0" err="1"/>
              <a:t>nije</a:t>
            </a:r>
            <a:r>
              <a:rPr lang="en-US" sz="2000" dirty="0"/>
              <a:t> </a:t>
            </a:r>
            <a:r>
              <a:rPr lang="en-US" sz="2000" dirty="0" err="1"/>
              <a:t>željela</a:t>
            </a:r>
            <a:r>
              <a:rPr lang="en-US" sz="2000" dirty="0"/>
              <a:t> </a:t>
            </a:r>
            <a:r>
              <a:rPr lang="en-US" sz="2000" dirty="0" err="1"/>
              <a:t>primiti</a:t>
            </a:r>
            <a:r>
              <a:rPr lang="en-US" sz="2000" dirty="0"/>
              <a:t> </a:t>
            </a:r>
            <a:r>
              <a:rPr lang="en-US" sz="2000" dirty="0" err="1"/>
              <a:t>veći</a:t>
            </a:r>
            <a:r>
              <a:rPr lang="en-US" sz="2000" dirty="0"/>
              <a:t> </a:t>
            </a:r>
            <a:r>
              <a:rPr lang="en-US" sz="2000" dirty="0" err="1"/>
              <a:t>broj</a:t>
            </a:r>
            <a:r>
              <a:rPr lang="en-US" sz="2000" dirty="0"/>
              <a:t> </a:t>
            </a:r>
            <a:r>
              <a:rPr lang="en-US" sz="2000" dirty="0" err="1"/>
              <a:t>Jevreja</a:t>
            </a:r>
            <a:r>
              <a:rPr lang="en-US" sz="2000" dirty="0"/>
              <a:t>, </a:t>
            </a:r>
            <a:r>
              <a:rPr lang="en-US" sz="2000" dirty="0" err="1"/>
              <a:t>oni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svoj</a:t>
            </a:r>
            <a:r>
              <a:rPr lang="en-US" sz="2000" dirty="0"/>
              <a:t> spas </a:t>
            </a:r>
            <a:r>
              <a:rPr lang="en-US" sz="2000" dirty="0" err="1"/>
              <a:t>pronašli</a:t>
            </a:r>
            <a:r>
              <a:rPr lang="en-US" sz="2000" dirty="0"/>
              <a:t> u </a:t>
            </a:r>
            <a:r>
              <a:rPr lang="en-US" sz="2000" dirty="0" err="1"/>
              <a:t>Bosni</a:t>
            </a:r>
            <a:r>
              <a:rPr lang="en-US" sz="2000" dirty="0"/>
              <a:t> </a:t>
            </a:r>
            <a:r>
              <a:rPr lang="en-US" sz="2000" dirty="0" err="1"/>
              <a:t>koja</a:t>
            </a:r>
            <a:r>
              <a:rPr lang="en-US" sz="2000" dirty="0"/>
              <a:t> </a:t>
            </a:r>
            <a:r>
              <a:rPr lang="en-US" sz="2000" dirty="0" err="1"/>
              <a:t>im</a:t>
            </a:r>
            <a:r>
              <a:rPr lang="en-US" sz="2000" dirty="0"/>
              <a:t> je </a:t>
            </a:r>
            <a:r>
              <a:rPr lang="en-US" sz="2000" dirty="0" err="1"/>
              <a:t>jedina</a:t>
            </a:r>
            <a:r>
              <a:rPr lang="en-US" sz="2000" dirty="0"/>
              <a:t> </a:t>
            </a:r>
            <a:r>
              <a:rPr lang="en-US" sz="2000" dirty="0" err="1"/>
              <a:t>otvorila</a:t>
            </a:r>
            <a:r>
              <a:rPr lang="en-US" sz="2000" dirty="0"/>
              <a:t> </a:t>
            </a:r>
            <a:r>
              <a:rPr lang="en-US" sz="2000" dirty="0" err="1"/>
              <a:t>sva</a:t>
            </a:r>
            <a:r>
              <a:rPr lang="en-US" sz="2000" dirty="0"/>
              <a:t> </a:t>
            </a:r>
            <a:r>
              <a:rPr lang="en-US" sz="2000" dirty="0" err="1"/>
              <a:t>vrata</a:t>
            </a:r>
            <a:r>
              <a:rPr lang="en-US" sz="2000" dirty="0"/>
              <a:t>. </a:t>
            </a:r>
            <a:r>
              <a:rPr lang="en-US" sz="2000" dirty="0" err="1"/>
              <a:t>Dolaskom</a:t>
            </a:r>
            <a:r>
              <a:rPr lang="en-US" sz="2000" dirty="0"/>
              <a:t> u </a:t>
            </a:r>
            <a:r>
              <a:rPr lang="en-US" sz="2000" dirty="0" err="1"/>
              <a:t>Bosnu</a:t>
            </a:r>
            <a:r>
              <a:rPr lang="en-US" sz="2000" dirty="0"/>
              <a:t> </a:t>
            </a:r>
            <a:r>
              <a:rPr lang="en-US" sz="2000" dirty="0" err="1"/>
              <a:t>oni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donijeli</a:t>
            </a:r>
            <a:r>
              <a:rPr lang="en-US" sz="2000" dirty="0"/>
              <a:t> </a:t>
            </a:r>
            <a:r>
              <a:rPr lang="en-US" sz="2000" dirty="0" err="1"/>
              <a:t>hebrejski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španski</a:t>
            </a:r>
            <a:r>
              <a:rPr lang="en-US" sz="2000" dirty="0"/>
              <a:t> </a:t>
            </a:r>
            <a:r>
              <a:rPr lang="en-US" sz="2000" dirty="0" err="1"/>
              <a:t>jezik</a:t>
            </a:r>
            <a:r>
              <a:rPr lang="en-US" sz="2000" dirty="0"/>
              <a:t>, </a:t>
            </a:r>
            <a:r>
              <a:rPr lang="en-US" sz="2000" dirty="0" err="1"/>
              <a:t>svoje</a:t>
            </a:r>
            <a:r>
              <a:rPr lang="en-US" sz="2000" dirty="0"/>
              <a:t> pismo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kulturu</a:t>
            </a:r>
            <a:r>
              <a:rPr lang="en-US" sz="2000" dirty="0"/>
              <a:t>. Time je </a:t>
            </a:r>
            <a:r>
              <a:rPr lang="en-US" sz="2000" dirty="0" err="1"/>
              <a:t>dodatno</a:t>
            </a:r>
            <a:r>
              <a:rPr lang="en-US" sz="2000" dirty="0"/>
              <a:t> </a:t>
            </a:r>
            <a:r>
              <a:rPr lang="en-US" sz="2000" dirty="0" err="1"/>
              <a:t>obogaćena</a:t>
            </a:r>
            <a:r>
              <a:rPr lang="en-US" sz="2000" dirty="0"/>
              <a:t> </a:t>
            </a:r>
            <a:r>
              <a:rPr lang="en-US" sz="2000" dirty="0" err="1"/>
              <a:t>bosanska</a:t>
            </a:r>
            <a:r>
              <a:rPr lang="en-US" sz="2000" dirty="0"/>
              <a:t> </a:t>
            </a:r>
            <a:r>
              <a:rPr lang="en-US" sz="2000" dirty="0" err="1"/>
              <a:t>kulturna</a:t>
            </a:r>
            <a:r>
              <a:rPr lang="en-US" sz="2000" dirty="0"/>
              <a:t> </a:t>
            </a:r>
            <a:r>
              <a:rPr lang="en-US" sz="2000" dirty="0" err="1"/>
              <a:t>raznovrsnost</a:t>
            </a:r>
            <a:r>
              <a:rPr lang="en-US" sz="2000" dirty="0"/>
              <a:t>. </a:t>
            </a:r>
            <a:r>
              <a:rPr lang="en-US" sz="2000" dirty="0" err="1"/>
              <a:t>Vrlo</a:t>
            </a:r>
            <a:r>
              <a:rPr lang="en-US" sz="2000" dirty="0"/>
              <a:t> </a:t>
            </a:r>
            <a:r>
              <a:rPr lang="en-US" sz="2000" dirty="0" err="1"/>
              <a:t>brzo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se </a:t>
            </a:r>
            <a:r>
              <a:rPr lang="en-US" sz="2000" dirty="0" err="1"/>
              <a:t>uklopili</a:t>
            </a:r>
            <a:r>
              <a:rPr lang="en-US" sz="2000" dirty="0"/>
              <a:t> u </a:t>
            </a:r>
            <a:r>
              <a:rPr lang="en-US" sz="2000" dirty="0" err="1"/>
              <a:t>zatečeni</a:t>
            </a:r>
            <a:r>
              <a:rPr lang="en-US" sz="2000" dirty="0"/>
              <a:t> </a:t>
            </a:r>
            <a:r>
              <a:rPr lang="en-US" sz="2000" dirty="0" err="1"/>
              <a:t>ambijent</a:t>
            </a:r>
            <a:r>
              <a:rPr lang="en-US" sz="2000" dirty="0"/>
              <a:t>, a </a:t>
            </a:r>
            <a:r>
              <a:rPr lang="en-US" sz="2000" dirty="0" err="1"/>
              <a:t>bosanski</a:t>
            </a:r>
            <a:r>
              <a:rPr lang="en-US" sz="2000" dirty="0"/>
              <a:t> </a:t>
            </a:r>
            <a:r>
              <a:rPr lang="en-US" sz="2000" dirty="0" err="1"/>
              <a:t>gradovi</a:t>
            </a:r>
            <a:r>
              <a:rPr lang="en-US" sz="2000" dirty="0"/>
              <a:t>, od </a:t>
            </a:r>
            <a:r>
              <a:rPr lang="en-US" sz="2000" dirty="0" err="1"/>
              <a:t>kojih</a:t>
            </a:r>
            <a:r>
              <a:rPr lang="en-US" sz="2000" dirty="0"/>
              <a:t> </a:t>
            </a:r>
            <a:r>
              <a:rPr lang="en-US" sz="2000" dirty="0" err="1"/>
              <a:t>naročito</a:t>
            </a:r>
            <a:r>
              <a:rPr lang="en-US" sz="2000" dirty="0"/>
              <a:t> Sarajevo, </a:t>
            </a:r>
            <a:r>
              <a:rPr lang="en-US" sz="2000" dirty="0" err="1"/>
              <a:t>poprimaju</a:t>
            </a:r>
            <a:r>
              <a:rPr lang="en-US" sz="2000" dirty="0"/>
              <a:t> </a:t>
            </a:r>
            <a:r>
              <a:rPr lang="en-US" sz="2000" dirty="0" err="1"/>
              <a:t>elemente</a:t>
            </a:r>
            <a:r>
              <a:rPr lang="en-US" sz="2000" dirty="0"/>
              <a:t> </a:t>
            </a:r>
            <a:r>
              <a:rPr lang="en-US" sz="2000" dirty="0" err="1"/>
              <a:t>Andaluzije</a:t>
            </a:r>
            <a:r>
              <a:rPr lang="en-US" sz="2000" dirty="0"/>
              <a:t>, </a:t>
            </a:r>
            <a:r>
              <a:rPr lang="en-US" sz="2000" dirty="0" err="1"/>
              <a:t>koju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naseljavali</a:t>
            </a:r>
            <a:r>
              <a:rPr lang="en-US" sz="2000" dirty="0"/>
              <a:t>. </a:t>
            </a:r>
            <a:r>
              <a:rPr lang="en-US" sz="2000" dirty="0" err="1"/>
              <a:t>Svoju</a:t>
            </a:r>
            <a:r>
              <a:rPr lang="en-US" sz="2000" dirty="0"/>
              <a:t> </a:t>
            </a:r>
            <a:r>
              <a:rPr lang="en-US" sz="2000" dirty="0" err="1"/>
              <a:t>prvu</a:t>
            </a:r>
            <a:r>
              <a:rPr lang="en-US" sz="2000" dirty="0"/>
              <a:t> </a:t>
            </a:r>
            <a:r>
              <a:rPr lang="en-US" sz="2000" dirty="0" err="1"/>
              <a:t>općinu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osnovali</a:t>
            </a:r>
            <a:r>
              <a:rPr lang="en-US" sz="2000" dirty="0"/>
              <a:t> 1565. </a:t>
            </a:r>
            <a:r>
              <a:rPr lang="en-US" sz="2000" dirty="0" err="1"/>
              <a:t>godine</a:t>
            </a:r>
            <a:r>
              <a:rPr lang="en-US" sz="2000" dirty="0"/>
              <a:t> u </a:t>
            </a:r>
            <a:r>
              <a:rPr lang="en-US" sz="2000" dirty="0" err="1"/>
              <a:t>Sarajevu</a:t>
            </a:r>
            <a:r>
              <a:rPr lang="en-US" sz="2000" dirty="0"/>
              <a:t>, </a:t>
            </a:r>
            <a:r>
              <a:rPr lang="en-US" sz="2000" dirty="0" err="1"/>
              <a:t>gdje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se </a:t>
            </a:r>
            <a:r>
              <a:rPr lang="en-US" sz="2000" dirty="0" err="1"/>
              <a:t>bavili</a:t>
            </a:r>
            <a:r>
              <a:rPr lang="en-US" sz="2000" dirty="0"/>
              <a:t> </a:t>
            </a:r>
            <a:r>
              <a:rPr lang="en-US" sz="2000" dirty="0" err="1"/>
              <a:t>tekstilnom</a:t>
            </a:r>
            <a:r>
              <a:rPr lang="en-US" sz="2000" dirty="0"/>
              <a:t> </a:t>
            </a:r>
            <a:r>
              <a:rPr lang="en-US" sz="2000" dirty="0" err="1"/>
              <a:t>trgovinom</a:t>
            </a:r>
            <a:r>
              <a:rPr lang="en-US" sz="2000" dirty="0"/>
              <a:t>. Kao </a:t>
            </a:r>
            <a:r>
              <a:rPr lang="en-US" sz="2000" dirty="0" err="1"/>
              <a:t>vrsni</a:t>
            </a:r>
            <a:r>
              <a:rPr lang="en-US" sz="2000" dirty="0"/>
              <a:t> </a:t>
            </a:r>
            <a:r>
              <a:rPr lang="en-US" sz="2000" dirty="0" err="1"/>
              <a:t>trgovci</a:t>
            </a:r>
            <a:r>
              <a:rPr lang="en-US" sz="2000" dirty="0"/>
              <a:t>, </a:t>
            </a:r>
            <a:r>
              <a:rPr lang="en-US" sz="2000" dirty="0" err="1"/>
              <a:t>svojim</a:t>
            </a:r>
            <a:r>
              <a:rPr lang="en-US" sz="2000" dirty="0"/>
              <a:t> </a:t>
            </a:r>
            <a:r>
              <a:rPr lang="en-US" sz="2000" dirty="0" err="1"/>
              <a:t>pristupom</a:t>
            </a:r>
            <a:r>
              <a:rPr lang="en-US" sz="2000" dirty="0"/>
              <a:t> </a:t>
            </a:r>
            <a:r>
              <a:rPr lang="en-US" sz="2000" dirty="0" err="1"/>
              <a:t>su</a:t>
            </a:r>
            <a:r>
              <a:rPr lang="en-US" sz="2000" dirty="0"/>
              <a:t> </a:t>
            </a:r>
            <a:r>
              <a:rPr lang="en-US" sz="2000" dirty="0" err="1"/>
              <a:t>naročito</a:t>
            </a:r>
            <a:r>
              <a:rPr lang="en-US" sz="2000" dirty="0"/>
              <a:t> </a:t>
            </a:r>
            <a:r>
              <a:rPr lang="en-US" sz="2000" dirty="0" err="1"/>
              <a:t>pospješili</a:t>
            </a:r>
            <a:r>
              <a:rPr lang="en-US" sz="2000" dirty="0"/>
              <a:t> </a:t>
            </a:r>
            <a:r>
              <a:rPr lang="en-US" sz="2000" dirty="0" err="1"/>
              <a:t>bosansku</a:t>
            </a:r>
            <a:r>
              <a:rPr lang="en-US" sz="2000" dirty="0"/>
              <a:t> </a:t>
            </a:r>
            <a:r>
              <a:rPr lang="en-US" sz="2000" dirty="0" err="1"/>
              <a:t>ekonomiju</a:t>
            </a:r>
            <a:r>
              <a:rPr lang="en-US" sz="2000" dirty="0"/>
              <a:t> </a:t>
            </a:r>
            <a:r>
              <a:rPr lang="en-US" sz="2000" dirty="0" err="1"/>
              <a:t>tako</a:t>
            </a:r>
            <a:r>
              <a:rPr lang="en-US" sz="2000" dirty="0"/>
              <a:t> da je Sarajevo u XVI </a:t>
            </a:r>
            <a:r>
              <a:rPr lang="en-US" sz="2000" dirty="0" err="1"/>
              <a:t>stoljeću</a:t>
            </a:r>
            <a:r>
              <a:rPr lang="en-US" sz="2000" dirty="0"/>
              <a:t> </a:t>
            </a:r>
            <a:r>
              <a:rPr lang="en-US" sz="2000" dirty="0" err="1"/>
              <a:t>postalo</a:t>
            </a:r>
            <a:r>
              <a:rPr lang="en-US" sz="2000" dirty="0"/>
              <a:t> </a:t>
            </a:r>
            <a:r>
              <a:rPr lang="en-US" sz="2000" dirty="0" err="1"/>
              <a:t>jedan</a:t>
            </a:r>
            <a:r>
              <a:rPr lang="en-US" sz="2000" dirty="0"/>
              <a:t> od </a:t>
            </a:r>
            <a:r>
              <a:rPr lang="en-US" sz="2000" dirty="0" err="1"/>
              <a:t>najrazvijenijih</a:t>
            </a:r>
            <a:r>
              <a:rPr lang="en-US" sz="2000" dirty="0"/>
              <a:t> </a:t>
            </a:r>
            <a:r>
              <a:rPr lang="en-US" sz="2000" dirty="0" err="1"/>
              <a:t>privrednih</a:t>
            </a:r>
            <a:r>
              <a:rPr lang="en-US" sz="2000" dirty="0"/>
              <a:t> </a:t>
            </a:r>
            <a:r>
              <a:rPr lang="en-US" sz="2000" dirty="0" err="1"/>
              <a:t>centara</a:t>
            </a:r>
            <a:r>
              <a:rPr lang="en-US" sz="2000" dirty="0"/>
              <a:t> </a:t>
            </a:r>
            <a:r>
              <a:rPr lang="en-US" sz="2000" dirty="0" err="1"/>
              <a:t>Balkana</a:t>
            </a:r>
            <a:r>
              <a:rPr lang="en-US" sz="2000" dirty="0"/>
              <a:t>. </a:t>
            </a:r>
            <a:br>
              <a:rPr lang="bs-Latn-BA" sz="2000" dirty="0"/>
            </a:br>
            <a:r>
              <a:rPr lang="bs-Latn-BA" sz="2000" dirty="0"/>
              <a:t>Također Jevreji Sefardi se naseljavaju u Travniku, Mostaru i Banjoj Luci i zahvaljujući tome oni donose u Bosnu jevrejsko-špansku tradiciju i tako su obogatili kulturni život naše domovine.</a:t>
            </a:r>
            <a:endParaRPr lang="en-US" sz="2000" dirty="0"/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05935A3B-8F6B-444D-BDD2-4B7EA8ABC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645" y="435005"/>
            <a:ext cx="3333750" cy="485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2342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1029</Words>
  <Application>Microsoft Office PowerPoint</Application>
  <PresentationFormat>Widescreen</PresentationFormat>
  <Paragraphs>19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Trebuchet MS</vt:lpstr>
      <vt:lpstr>Office Theme</vt:lpstr>
      <vt:lpstr>VJERSKA TOLERANCIJA U BOSANSKOM EJALETU ZA VRIJEME OSMANSKE VLADAVINE</vt:lpstr>
      <vt:lpstr>UVOD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VJERSKA TOLERANCIJA U BOSANSKOM EJALETU ZA VRIJEME OSMANSKE VLADAVINE</dc:title>
  <dc:creator>User</dc:creator>
  <cp:lastModifiedBy>Korisnik</cp:lastModifiedBy>
  <cp:revision>6</cp:revision>
  <dcterms:created xsi:type="dcterms:W3CDTF">2025-05-16T19:20:49Z</dcterms:created>
  <dcterms:modified xsi:type="dcterms:W3CDTF">2025-06-04T06:47:56Z</dcterms:modified>
</cp:coreProperties>
</file>