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8" r:id="rId2"/>
    <p:sldId id="295" r:id="rId3"/>
    <p:sldId id="296" r:id="rId4"/>
    <p:sldId id="297" r:id="rId5"/>
    <p:sldId id="298" r:id="rId6"/>
    <p:sldId id="299" r:id="rId7"/>
    <p:sldId id="280" r:id="rId8"/>
    <p:sldId id="300" r:id="rId9"/>
    <p:sldId id="301" r:id="rId10"/>
    <p:sldId id="302" r:id="rId11"/>
    <p:sldId id="305" r:id="rId12"/>
    <p:sldId id="304" r:id="rId13"/>
    <p:sldId id="306" r:id="rId14"/>
    <p:sldId id="307" r:id="rId15"/>
    <p:sldId id="303" r:id="rId16"/>
    <p:sldId id="309" r:id="rId17"/>
    <p:sldId id="310" r:id="rId18"/>
    <p:sldId id="308" r:id="rId19"/>
    <p:sldId id="311" r:id="rId20"/>
    <p:sldId id="312" r:id="rId21"/>
    <p:sldId id="313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6E5EA"/>
    <a:srgbClr val="79F0F3"/>
    <a:srgbClr val="70F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2817" autoAdjust="0"/>
  </p:normalViewPr>
  <p:slideViewPr>
    <p:cSldViewPr snapToGrid="0">
      <p:cViewPr varScale="1">
        <p:scale>
          <a:sx n="53" d="100"/>
          <a:sy n="53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48E79-3A55-44D9-9324-ACA7A3676C1D}" type="datetimeFigureOut">
              <a:rPr lang="hr-BA" smtClean="0"/>
              <a:t>18. 6. 2025.</a:t>
            </a:fld>
            <a:endParaRPr lang="hr-BA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BA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BA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6DED0-0D7E-41D2-986F-E8FE7421A93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02398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BA" sz="800" b="0" dirty="0">
                <a:latin typeface="Arial" panose="020B0604020202020204" pitchFamily="34" charset="0"/>
                <a:cs typeface="Arial" panose="020B0604020202020204" pitchFamily="34" charset="0"/>
              </a:rPr>
              <a:t>Kraj 20. i početak 21. stoljeća označen je naglim tehnološkim napretkom. Pojavljuje se Internet, koji iz dana u dan sve više zaokuplja ljudske živote. Danas, slobodno možemo da kažemo, Internet spada u nezaobilazno komunikacijsko sredstvo. Pomoću Interneta razvija se obrazovanje, kultura, ali i sama socijalizacija. Internet posjeduje mnoštvo pozitivnih strana, bez kojih današnji svijet bi bio naprosto nezamisliv.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6DED0-0D7E-41D2-986F-E8FE7421A93E}" type="slidenum">
              <a:rPr lang="hr-BA" smtClean="0"/>
              <a:t>2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13832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BA" dirty="0"/>
              <a:t>itekako kvalitetnu podlogu za nasilje. Povod s druge strane može da bude bilo šta.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6DED0-0D7E-41D2-986F-E8FE7421A93E}" type="slidenum">
              <a:rPr lang="hr-BA" smtClean="0"/>
              <a:t>14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775646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6DED0-0D7E-41D2-986F-E8FE7421A93E}" type="slidenum">
              <a:rPr lang="hr-BA" smtClean="0"/>
              <a:t>15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600217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6DED0-0D7E-41D2-986F-E8FE7421A93E}" type="slidenum">
              <a:rPr lang="hr-BA" smtClean="0"/>
              <a:t>18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076644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6DED0-0D7E-41D2-986F-E8FE7421A93E}" type="slidenum">
              <a:rPr lang="hr-BA" smtClean="0"/>
              <a:t>19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0767088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6DED0-0D7E-41D2-986F-E8FE7421A93E}" type="slidenum">
              <a:rPr lang="hr-BA" smtClean="0"/>
              <a:t>20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559142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Zloupotreba Interneta se javlja od samog početka, a danas je uglavnom usmjerena prema djeci i adolescentima. Osim što pruža brojne mogućnosti za učenje i razvoj,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savremena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tehnologija opskrbljuje mlade ljude čitavim arsenalom oruđa za socijalnu okrutnost. Zato se sve češće među naučnicima, praktičarima, ali i u široj javnosti, govori o novom obliku nasilja među mladima, tzv. digitalnom nasilju.</a:t>
            </a:r>
            <a:endParaRPr lang="hr-B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6DED0-0D7E-41D2-986F-E8FE7421A93E}" type="slidenum">
              <a:rPr lang="hr-BA" smtClean="0"/>
              <a:t>3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601484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6DED0-0D7E-41D2-986F-E8FE7421A93E}" type="slidenum">
              <a:rPr lang="hr-BA" smtClean="0"/>
              <a:t>4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38140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6DED0-0D7E-41D2-986F-E8FE7421A93E}" type="slidenum">
              <a:rPr lang="hr-BA" smtClean="0"/>
              <a:t>5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58138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6DED0-0D7E-41D2-986F-E8FE7421A93E}" type="slidenum">
              <a:rPr lang="hr-BA" smtClean="0"/>
              <a:t>6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13261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sz="8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6DED0-0D7E-41D2-986F-E8FE7421A93E}" type="slidenum">
              <a:rPr lang="hr-BA" smtClean="0"/>
              <a:t>8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241146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BA" dirty="0"/>
              <a:t>Digitalno nasilje je pojava koja slobodno možemo reći karakterizira društvo današnjice. Svi oni koji su slabi na riječima i djelima uživo, </a:t>
            </a:r>
            <a:r>
              <a:rPr lang="hr-BA" dirty="0" err="1"/>
              <a:t>oslobađuju</a:t>
            </a:r>
            <a:r>
              <a:rPr lang="hr-BA" dirty="0"/>
              <a:t> svoju ličnost u </a:t>
            </a:r>
            <a:r>
              <a:rPr lang="hr-BA" dirty="0" err="1"/>
              <a:t>virtuelnom</a:t>
            </a:r>
            <a:r>
              <a:rPr lang="hr-BA" dirty="0"/>
              <a:t> svijetu. Zašto? Naprosto, osobama je dosta lakše ukoliko ispred sebe imaju neku pregradu, distancu koju smatraju utočištem ili zaštitom. U ovom slučaju to je ekran. Osjećaju se jačim, ekstremnijim i smatraju da imaju pravo reći ili uraditi što požele, bez razmišljanja da li će nastati neke posljedice. Danas, kada nam je život prikazan na različitim društvenim mrežama sa dozvolama </a:t>
            </a:r>
            <a:r>
              <a:rPr lang="hr-BA" dirty="0" err="1"/>
              <a:t>komentarisanja</a:t>
            </a:r>
            <a:r>
              <a:rPr lang="hr-BA" dirty="0"/>
              <a:t> ili odgovaranja, imamo itekako kvalitetnu podlogu za nasilje. Povod s druge strane može da bude bilo šta.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6DED0-0D7E-41D2-986F-E8FE7421A93E}" type="slidenum">
              <a:rPr lang="hr-BA" smtClean="0"/>
              <a:t>10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736065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BA" dirty="0"/>
              <a:t>Osjećaju se jačim, ekstremnijim i smatraju da imaju pravo reći ili uraditi što požele, bez razmišljanja da li će nastati neke posljedice. za nasilje. Povod s druge strane može da bude bilo šta. Danas, kada nam je život prikazan na različitim društvenim mrežama sa dozvolama </a:t>
            </a:r>
            <a:r>
              <a:rPr lang="hr-BA" dirty="0" err="1"/>
              <a:t>komentarisanja</a:t>
            </a:r>
            <a:r>
              <a:rPr lang="hr-BA" dirty="0"/>
              <a:t> ili odgovaranja, imamo itekako kvalitetnu podlogu </a:t>
            </a:r>
          </a:p>
          <a:p>
            <a:endParaRPr lang="hr-BA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6DED0-0D7E-41D2-986F-E8FE7421A93E}" type="slidenum">
              <a:rPr lang="hr-BA" smtClean="0"/>
              <a:t>11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129584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BA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6DED0-0D7E-41D2-986F-E8FE7421A93E}" type="slidenum">
              <a:rPr lang="hr-BA" smtClean="0"/>
              <a:t>13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17590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E1E7-0E0F-464B-A2F9-6845FAEB56A2}" type="datetimeFigureOut">
              <a:rPr lang="hr-BA" smtClean="0"/>
              <a:t>18. 6. 2025.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C51C-ECDC-4F46-9692-E3F3B17ECFE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089892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E1E7-0E0F-464B-A2F9-6845FAEB56A2}" type="datetimeFigureOut">
              <a:rPr lang="hr-BA" smtClean="0"/>
              <a:t>18. 6. 2025.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C51C-ECDC-4F46-9692-E3F3B17ECFE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67676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E1E7-0E0F-464B-A2F9-6845FAEB56A2}" type="datetimeFigureOut">
              <a:rPr lang="hr-BA" smtClean="0"/>
              <a:t>18. 6. 2025.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C51C-ECDC-4F46-9692-E3F3B17ECFE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76752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E1E7-0E0F-464B-A2F9-6845FAEB56A2}" type="datetimeFigureOut">
              <a:rPr lang="hr-BA" smtClean="0"/>
              <a:t>18. 6. 2025.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C51C-ECDC-4F46-9692-E3F3B17ECFE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5440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E1E7-0E0F-464B-A2F9-6845FAEB56A2}" type="datetimeFigureOut">
              <a:rPr lang="hr-BA" smtClean="0"/>
              <a:t>18. 6. 2025.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C51C-ECDC-4F46-9692-E3F3B17ECFE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04616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E1E7-0E0F-464B-A2F9-6845FAEB56A2}" type="datetimeFigureOut">
              <a:rPr lang="hr-BA" smtClean="0"/>
              <a:t>18. 6. 2025.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C51C-ECDC-4F46-9692-E3F3B17ECFE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56820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E1E7-0E0F-464B-A2F9-6845FAEB56A2}" type="datetimeFigureOut">
              <a:rPr lang="hr-BA" smtClean="0"/>
              <a:t>18. 6. 2025.</a:t>
            </a:fld>
            <a:endParaRPr lang="hr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C51C-ECDC-4F46-9692-E3F3B17ECFE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169053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E1E7-0E0F-464B-A2F9-6845FAEB56A2}" type="datetimeFigureOut">
              <a:rPr lang="hr-BA" smtClean="0"/>
              <a:t>18. 6. 2025.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C51C-ECDC-4F46-9692-E3F3B17ECFE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420243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E1E7-0E0F-464B-A2F9-6845FAEB56A2}" type="datetimeFigureOut">
              <a:rPr lang="hr-BA" smtClean="0"/>
              <a:t>18. 6. 2025.</a:t>
            </a:fld>
            <a:endParaRPr lang="hr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C51C-ECDC-4F46-9692-E3F3B17ECFE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53858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E1E7-0E0F-464B-A2F9-6845FAEB56A2}" type="datetimeFigureOut">
              <a:rPr lang="hr-BA" smtClean="0"/>
              <a:t>18. 6. 2025.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C51C-ECDC-4F46-9692-E3F3B17ECFE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217322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8E1E7-0E0F-464B-A2F9-6845FAEB56A2}" type="datetimeFigureOut">
              <a:rPr lang="hr-BA" smtClean="0"/>
              <a:t>18. 6. 2025.</a:t>
            </a:fld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0C51C-ECDC-4F46-9692-E3F3B17ECFE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307901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8E1E7-0E0F-464B-A2F9-6845FAEB56A2}" type="datetimeFigureOut">
              <a:rPr lang="hr-BA" smtClean="0"/>
              <a:t>18. 6. 2025.</a:t>
            </a:fld>
            <a:endParaRPr lang="hr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0C51C-ECDC-4F46-9692-E3F3B17ECFEE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82866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3999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8F4009-2729-404D-9568-07EFCB044841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4572000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 defTabSz="514350">
              <a:defRPr/>
            </a:pPr>
            <a:endParaRPr lang="hr-B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514350">
              <a:defRPr/>
            </a:pPr>
            <a:r>
              <a:rPr lang="hr-B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Osnovna škola „Turbe”</a:t>
            </a:r>
          </a:p>
          <a:p>
            <a:pPr algn="ctr" defTabSz="514350">
              <a:defRPr/>
            </a:pPr>
            <a:endParaRPr lang="hr-BA" sz="2000" b="1" dirty="0">
              <a:solidFill>
                <a:srgbClr val="16E5EA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 defTabSz="514350">
              <a:defRPr/>
            </a:pPr>
            <a:endParaRPr lang="hr-BA" sz="2000" b="1" dirty="0">
              <a:solidFill>
                <a:srgbClr val="16E5EA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 defTabSz="514350">
              <a:defRPr/>
            </a:pPr>
            <a:endParaRPr lang="hr-BA" sz="2000" b="1" dirty="0">
              <a:solidFill>
                <a:srgbClr val="16E5EA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 defTabSz="514350">
              <a:defRPr/>
            </a:pPr>
            <a:endParaRPr lang="hr-BA" sz="2000" b="1" dirty="0">
              <a:solidFill>
                <a:srgbClr val="16E5EA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 defTabSz="514350">
              <a:defRPr/>
            </a:pPr>
            <a:r>
              <a:rPr lang="hr-BA" sz="20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Calibri" panose="020F0502020204030204" pitchFamily="34" charset="0"/>
              </a:rPr>
              <a:t>Tema za stručno usavršavanje nastavnika</a:t>
            </a:r>
          </a:p>
          <a:p>
            <a:pPr algn="ctr" defTabSz="514350">
              <a:defRPr/>
            </a:pPr>
            <a:r>
              <a:rPr lang="hr-BA" sz="48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Calibri" panose="020F0502020204030204" pitchFamily="34" charset="0"/>
              </a:rPr>
              <a:t>Digitalno nasilje</a:t>
            </a:r>
          </a:p>
          <a:p>
            <a:pPr algn="ctr" defTabSz="514350">
              <a:defRPr/>
            </a:pPr>
            <a:endParaRPr lang="hr-BA" sz="1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 defTabSz="514350">
              <a:defRPr/>
            </a:pPr>
            <a:endParaRPr lang="hr-BA" sz="1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 defTabSz="514350">
              <a:defRPr/>
            </a:pPr>
            <a:endParaRPr lang="hr-BA" sz="1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 defTabSz="514350">
              <a:defRPr/>
            </a:pPr>
            <a:endParaRPr lang="hr-BA" sz="1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 defTabSz="514350">
              <a:defRPr/>
            </a:pPr>
            <a:endParaRPr lang="hr-BA" sz="1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 defTabSz="514350">
              <a:defRPr/>
            </a:pPr>
            <a:endParaRPr lang="hr-BA" sz="1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 defTabSz="514350">
              <a:defRPr/>
            </a:pPr>
            <a:endParaRPr lang="hr-BA" sz="1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 defTabSz="514350">
              <a:defRPr/>
            </a:pPr>
            <a:r>
              <a:rPr lang="hr-BA" sz="1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Calibri" panose="020F0502020204030204" pitchFamily="34" charset="0"/>
              </a:rPr>
              <a:t>Jakub </a:t>
            </a:r>
            <a:r>
              <a:rPr lang="hr-BA" sz="14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Calibri" panose="020F0502020204030204" pitchFamily="34" charset="0"/>
              </a:rPr>
              <a:t>Halimović</a:t>
            </a:r>
            <a:endParaRPr lang="hr-BA" sz="1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Calibri" panose="020F0502020204030204" pitchFamily="34" charset="0"/>
            </a:endParaRPr>
          </a:p>
          <a:p>
            <a:pPr algn="ctr" defTabSz="514350">
              <a:defRPr/>
            </a:pPr>
            <a:r>
              <a:rPr lang="hr-BA" sz="1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Calibri" panose="020F0502020204030204" pitchFamily="34" charset="0"/>
              </a:rPr>
              <a:t>18.06.2025.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609FA6B3-DABE-5CB5-59FF-AF17D4891F12}"/>
              </a:ext>
            </a:extLst>
          </p:cNvPr>
          <p:cNvSpPr txBox="1">
            <a:spLocks/>
          </p:cNvSpPr>
          <p:nvPr/>
        </p:nvSpPr>
        <p:spPr>
          <a:xfrm>
            <a:off x="4571999" y="0"/>
            <a:ext cx="4572001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 defTabSz="514350">
              <a:defRPr/>
            </a:pPr>
            <a:endParaRPr lang="hr-B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608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r="6747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A5D5ADA0-D734-4C48-85FC-939682A9285E}"/>
              </a:ext>
            </a:extLst>
          </p:cNvPr>
          <p:cNvSpPr txBox="1">
            <a:spLocks/>
          </p:cNvSpPr>
          <p:nvPr/>
        </p:nvSpPr>
        <p:spPr>
          <a:xfrm>
            <a:off x="360771" y="3007894"/>
            <a:ext cx="4957187" cy="21356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Digitalno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nasilje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uključuje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zlostavljača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koji je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najčešće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anoniman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ne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otkriva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se,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publika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je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izuzetno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široka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uvrede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svima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dostupne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 a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žrtva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je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stalno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izložena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ne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može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pobjeći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hr-HR" sz="25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hr-HR" sz="2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65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1403" r="11632" b="1403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A5D5ADA0-D734-4C48-85FC-939682A9285E}"/>
              </a:ext>
            </a:extLst>
          </p:cNvPr>
          <p:cNvSpPr txBox="1">
            <a:spLocks/>
          </p:cNvSpPr>
          <p:nvPr/>
        </p:nvSpPr>
        <p:spPr>
          <a:xfrm>
            <a:off x="360772" y="307498"/>
            <a:ext cx="4017020" cy="4685126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Digitalno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nasilje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je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pojava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koja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slobodno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možemo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reći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karakterizira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društvo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današnjice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. Svi oni koji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slabi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riječima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djelima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uživo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oslobađuju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svoju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ličnost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u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virtuelnom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svijetu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endParaRPr lang="hr-HR" sz="25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endParaRPr lang="hr-HR" sz="25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hr-HR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sobama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je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dosta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lakše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ukoliko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ispred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sebe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imaju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neku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pregradu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distancu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koju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smatraju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utočištem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ili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zaštitom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. U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ovom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slučaju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to je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ekran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endParaRPr lang="hr-HR" sz="2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845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r="8035"/>
          <a:stretch/>
        </p:blipFill>
        <p:spPr>
          <a:xfrm>
            <a:off x="3066880" y="0"/>
            <a:ext cx="6077118" cy="51434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A5D5ADA0-D734-4C48-85FC-939682A9285E}"/>
              </a:ext>
            </a:extLst>
          </p:cNvPr>
          <p:cNvSpPr txBox="1">
            <a:spLocks/>
          </p:cNvSpPr>
          <p:nvPr/>
        </p:nvSpPr>
        <p:spPr>
          <a:xfrm>
            <a:off x="253288" y="307497"/>
            <a:ext cx="6535930" cy="41188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Grupe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koje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su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najčešće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izložene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digitalnom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nasilju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djevojčice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stariji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tinejdžeri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djeca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s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raznim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problemima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djeca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koja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često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koriste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Internet,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-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djeca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koja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razgovaraju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strancima</a:t>
            </a: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endParaRPr lang="hr-HR" sz="25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hr-HR" sz="25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endParaRPr lang="hr-HR" sz="25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endParaRPr lang="hr-HR" sz="25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323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r="6747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A5D5ADA0-D734-4C48-85FC-939682A9285E}"/>
              </a:ext>
            </a:extLst>
          </p:cNvPr>
          <p:cNvSpPr txBox="1">
            <a:spLocks/>
          </p:cNvSpPr>
          <p:nvPr/>
        </p:nvSpPr>
        <p:spPr>
          <a:xfrm>
            <a:off x="360771" y="578990"/>
            <a:ext cx="4957187" cy="456450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Izravan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napad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događa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se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kad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maloljetnik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šalje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uznemirujuće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poruke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mobitelom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 e-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mailom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ili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chatu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ukrade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ili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promijeni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lozinku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za e-mail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ili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nadimak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chatu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objavljuje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privatne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podatke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ili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neistine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chatu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blogu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ili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internetskoj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stranici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šalje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uznemirujuće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slike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putem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e-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maila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ili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MMS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poruka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mobitelu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postavlja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hr-HR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nternetske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ankete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žrtvi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šalje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viruse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e-mail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ili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mobitel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šalje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pornografiju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neželjenu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poštu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e-mail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ili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mobitel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lažno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se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predstavlja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kao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drugo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dijete</a:t>
            </a:r>
            <a:endParaRPr lang="en-US" sz="2500" b="1" dirty="0">
              <a:solidFill>
                <a:srgbClr val="00B0F0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hr-HR" sz="2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73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r="6747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A5D5ADA0-D734-4C48-85FC-939682A9285E}"/>
              </a:ext>
            </a:extLst>
          </p:cNvPr>
          <p:cNvSpPr txBox="1">
            <a:spLocks/>
          </p:cNvSpPr>
          <p:nvPr/>
        </p:nvSpPr>
        <p:spPr>
          <a:xfrm>
            <a:off x="360771" y="2694648"/>
            <a:ext cx="4957187" cy="2176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Nasilje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preko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posrednika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događa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se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kad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počinitelj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napada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žrtvu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preko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treće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osobe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koja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toga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najčešće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nije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svjesna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hr-HR" sz="2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hr-HR" sz="2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Naprimjer da šalje uznemirujuće poruke sa žrtvinog telefona u ime žrtve.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84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0" r="14450"/>
          <a:stretch/>
        </p:blipFill>
        <p:spPr>
          <a:xfrm>
            <a:off x="2642616" y="0"/>
            <a:ext cx="6501384" cy="51434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F4009-2729-404D-9568-07EFCB044841}"/>
              </a:ext>
            </a:extLst>
          </p:cNvPr>
          <p:cNvSpPr txBox="1">
            <a:spLocks/>
          </p:cNvSpPr>
          <p:nvPr/>
        </p:nvSpPr>
        <p:spPr>
          <a:xfrm>
            <a:off x="358484" y="1157980"/>
            <a:ext cx="5241203" cy="38995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Digitalno nasilje i vršnjačko nasilje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endParaRPr lang="hr-H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Za razliku od tradicionalnoga nasilja, u digitalnom vršnjačkom nasilju </a:t>
            </a:r>
            <a:r>
              <a:rPr lang="hr-H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počinitelj nasilja ostaje anoniman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 može se skrivati iza privremenih adresa e-pošte, nadimaka ili iza nepoznatoga broja mobitela.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endParaRPr lang="hr-H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Digitalno nasilje može biti prisutno </a:t>
            </a:r>
            <a:r>
              <a:rPr lang="hr-H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24 sata na dan, svih sedam dana u sedmici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zbog čega su djeca i mladi nerijetko izloženi i na mjestima koja bi im ranije bila sigurno utočište. </a:t>
            </a: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40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r="8035"/>
          <a:stretch/>
        </p:blipFill>
        <p:spPr>
          <a:xfrm>
            <a:off x="3066880" y="0"/>
            <a:ext cx="6077118" cy="51434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A5D5ADA0-D734-4C48-85FC-939682A9285E}"/>
              </a:ext>
            </a:extLst>
          </p:cNvPr>
          <p:cNvSpPr txBox="1">
            <a:spLocks/>
          </p:cNvSpPr>
          <p:nvPr/>
        </p:nvSpPr>
        <p:spPr>
          <a:xfrm>
            <a:off x="360771" y="655455"/>
            <a:ext cx="4437806" cy="4229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Rani znaci prepoznavanja digitalnog nasilja: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endParaRPr lang="pl-PL" sz="2500" b="1" dirty="0">
              <a:solidFill>
                <a:srgbClr val="FF0000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hr-HR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repoznavanje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hr-HR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nasilja je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prvi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korak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u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zaštiti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djece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od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nasilja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. Ono se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najčešće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odvija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opažanjem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ili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dobijanjem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informacije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da je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nasilje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u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toku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ili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sumnjom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da se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nasilje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dešava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osnovu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prepoznavanja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spoljašnjih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znakova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ili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specifičnog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ponašanja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djeteta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porodice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hr-HR" sz="25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067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r="8035"/>
          <a:stretch/>
        </p:blipFill>
        <p:spPr>
          <a:xfrm>
            <a:off x="3066880" y="0"/>
            <a:ext cx="6077118" cy="51434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A5D5ADA0-D734-4C48-85FC-939682A9285E}"/>
              </a:ext>
            </a:extLst>
          </p:cNvPr>
          <p:cNvSpPr txBox="1">
            <a:spLocks/>
          </p:cNvSpPr>
          <p:nvPr/>
        </p:nvSpPr>
        <p:spPr>
          <a:xfrm>
            <a:off x="360771" y="655455"/>
            <a:ext cx="4437806" cy="42290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Simptomi koji se mogu javiti su sljedeći: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a) </a:t>
            </a:r>
            <a:r>
              <a:rPr lang="pl-PL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depresija</a:t>
            </a: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b) </a:t>
            </a:r>
            <a:r>
              <a:rPr lang="pl-PL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anksioznost</a:t>
            </a: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c) socijalna </a:t>
            </a:r>
            <a:r>
              <a:rPr lang="pl-PL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izolacija</a:t>
            </a: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d) </a:t>
            </a:r>
            <a:r>
              <a:rPr lang="pl-PL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povrijeđenost</a:t>
            </a: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i osjećaj zbunjenosti,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e) </a:t>
            </a:r>
            <a:r>
              <a:rPr lang="pl-PL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niže samopoštovanje</a:t>
            </a: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f) </a:t>
            </a:r>
            <a:r>
              <a:rPr lang="pl-PL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bespomoćnost</a:t>
            </a: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g) </a:t>
            </a:r>
            <a:r>
              <a:rPr lang="pl-PL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slaba koncentracija </a:t>
            </a: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 pažnja,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h) </a:t>
            </a:r>
            <a:r>
              <a:rPr lang="pl-PL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poteškoće sa spavanjem</a:t>
            </a: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i) </a:t>
            </a:r>
            <a:r>
              <a:rPr lang="pl-PL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problemi sa apetitom</a:t>
            </a: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j) </a:t>
            </a:r>
            <a:r>
              <a:rPr lang="pl-PL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razdražljivost</a:t>
            </a: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 nagla promjena raspoloženja,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k) </a:t>
            </a:r>
            <a:r>
              <a:rPr lang="pl-PL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narušeno fizičko zdravlje </a:t>
            </a:r>
            <a:r>
              <a:rPr lang="pl-PL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(glavobolje, mučnine, bolovi u stomaku).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814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0" r="14450"/>
          <a:stretch/>
        </p:blipFill>
        <p:spPr>
          <a:xfrm>
            <a:off x="2642616" y="0"/>
            <a:ext cx="6501384" cy="51434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F4009-2729-404D-9568-07EFCB044841}"/>
              </a:ext>
            </a:extLst>
          </p:cNvPr>
          <p:cNvSpPr txBox="1">
            <a:spLocks/>
          </p:cNvSpPr>
          <p:nvPr/>
        </p:nvSpPr>
        <p:spPr>
          <a:xfrm>
            <a:off x="360771" y="158797"/>
            <a:ext cx="5352207" cy="4952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hr-H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PREVENCIJA DIGITALNOG NASILJA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endParaRPr lang="hr-H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 defTabSz="91440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hr-H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osvijestiti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društvo o pojavi nasilja,</a:t>
            </a:r>
          </a:p>
          <a:p>
            <a:pPr marL="342900" indent="-342900" defTabSz="91440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raditi na uspostavljanju odnosa </a:t>
            </a:r>
            <a:r>
              <a:rPr lang="hr-H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povjerenja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sa djetetom te naučiti djecu da trebaju zatražiti </a:t>
            </a:r>
            <a:r>
              <a:rPr lang="hr-H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pomoć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marL="342900" indent="-342900" defTabSz="91440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hr-H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stručno usavršiti 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školsko osoblje,</a:t>
            </a:r>
          </a:p>
          <a:p>
            <a:pPr marL="342900" indent="-342900" defTabSz="91440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djelovati na roditelje ili staratelje putem različitih oblika </a:t>
            </a:r>
            <a:r>
              <a:rPr lang="hr-H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radionica 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ili </a:t>
            </a:r>
            <a:r>
              <a:rPr lang="hr-H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razgovora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marL="342900" indent="-342900" defTabSz="91440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r>
              <a:rPr lang="hr-H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podučiti djecu 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 koristima i opasnostima Interneta,</a:t>
            </a:r>
          </a:p>
          <a:p>
            <a:pPr marL="342900" indent="-342900" algn="ctr" defTabSz="914400">
              <a:lnSpc>
                <a:spcPct val="90000"/>
              </a:lnSpc>
              <a:spcBef>
                <a:spcPct val="0"/>
              </a:spcBef>
              <a:buFontTx/>
              <a:buChar char="-"/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88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1" r="14241"/>
          <a:stretch/>
        </p:blipFill>
        <p:spPr>
          <a:xfrm>
            <a:off x="2642616" y="0"/>
            <a:ext cx="6501384" cy="51434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F4009-2729-404D-9568-07EFCB044841}"/>
              </a:ext>
            </a:extLst>
          </p:cNvPr>
          <p:cNvSpPr txBox="1">
            <a:spLocks/>
          </p:cNvSpPr>
          <p:nvPr/>
        </p:nvSpPr>
        <p:spPr>
          <a:xfrm>
            <a:off x="360771" y="890124"/>
            <a:ext cx="3960376" cy="39296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Potpuno je </a:t>
            </a:r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pogrešno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djecu </a:t>
            </a:r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plašiti Internetom i zabranjivati 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im njegovo korištenje, jer je Internet sredstvo bez kojeg čovjek u XXI stoljeću ne može da </a:t>
            </a:r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funkcioniše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hr-H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Što djeca nespremnije uđu i počnu da koriste Internet, to su izloženiji mogućnosti da postanu nečije žrtve.</a:t>
            </a: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027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r="25945" b="2040"/>
          <a:stretch>
            <a:fillRect/>
          </a:stretch>
        </p:blipFill>
        <p:spPr>
          <a:xfrm>
            <a:off x="2642616" y="0"/>
            <a:ext cx="6501384" cy="51434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F4009-2729-404D-9568-07EFCB044841}"/>
              </a:ext>
            </a:extLst>
          </p:cNvPr>
          <p:cNvSpPr txBox="1">
            <a:spLocks/>
          </p:cNvSpPr>
          <p:nvPr/>
        </p:nvSpPr>
        <p:spPr>
          <a:xfrm>
            <a:off x="358484" y="82193"/>
            <a:ext cx="5216928" cy="4592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Internet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sve više i više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r-H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zaokuplja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ljudske živote.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r-H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Nezaobilazno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je komunikacijsko sredstvo.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12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7" r="6747"/>
          <a:stretch/>
        </p:blipFill>
        <p:spPr>
          <a:xfrm>
            <a:off x="2642616" y="10"/>
            <a:ext cx="6501384" cy="51434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A5D5ADA0-D734-4C48-85FC-939682A9285E}"/>
              </a:ext>
            </a:extLst>
          </p:cNvPr>
          <p:cNvSpPr txBox="1">
            <a:spLocks/>
          </p:cNvSpPr>
          <p:nvPr/>
        </p:nvSpPr>
        <p:spPr>
          <a:xfrm>
            <a:off x="888837" y="0"/>
            <a:ext cx="8255161" cy="5143490"/>
          </a:xfrm>
          <a:prstGeom prst="rect">
            <a:avLst/>
          </a:prstGeom>
          <a:solidFill>
            <a:schemeClr val="tx1">
              <a:alpha val="41000"/>
            </a:schemeClr>
          </a:solidFill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Neke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od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preporuka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za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prevenciju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digitalnog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nasilja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unutar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odgojno-obrazovnih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institucija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Obrazovanje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bolje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upoznavanje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nastavnika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IKT-om (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informacijsko-komunikacijskim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tehnologijama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)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opasnostima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za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djecu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Postavljanje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zaštite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filtera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školskim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mrežama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računarima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kako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bi se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spriječio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pristup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stranicama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neprikladnim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za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djecu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Podizanje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svijesti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kod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učenika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kroz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nastavu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druge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aktivnosti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o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opasnostima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koje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mogu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nastati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korištenjem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IKT-a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kako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sigurnije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koristiti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Internet.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Podučiti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djecu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o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odgovornom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ponašanju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Internetu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 o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opasnosti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dijeljenja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ličnih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informacija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koji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način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se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zaštititi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od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neželjenih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nezakonitih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sadržaja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Zajedno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učenicima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raditi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izradi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informacionih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letaka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za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djecu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roditelje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o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sigurnom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korištenju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IKT-a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postavljanje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korisnih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informacija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školskoj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web-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stranici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•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Ograničiti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ili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zabraniti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korištenje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mobilnih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uređaja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u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školi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hr-HR" sz="24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54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3999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8F4009-2729-404D-9568-07EFCB044841}"/>
              </a:ext>
            </a:extLst>
          </p:cNvPr>
          <p:cNvSpPr txBox="1">
            <a:spLocks/>
          </p:cNvSpPr>
          <p:nvPr/>
        </p:nvSpPr>
        <p:spPr>
          <a:xfrm>
            <a:off x="4571998" y="0"/>
            <a:ext cx="4572000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 defTabSz="514350">
              <a:defRPr/>
            </a:pPr>
            <a:endParaRPr lang="hr-B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514350">
              <a:defRPr/>
            </a:pPr>
            <a:r>
              <a:rPr lang="hr-BA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NA PAŽNJI!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609FA6B3-DABE-5CB5-59FF-AF17D4891F1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572001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algn="ctr" defTabSz="514350">
              <a:defRPr/>
            </a:pPr>
            <a:endParaRPr lang="hr-B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653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0" r="14450"/>
          <a:stretch/>
        </p:blipFill>
        <p:spPr>
          <a:xfrm>
            <a:off x="2642616" y="0"/>
            <a:ext cx="6501384" cy="51434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F4009-2729-404D-9568-07EFCB044841}"/>
              </a:ext>
            </a:extLst>
          </p:cNvPr>
          <p:cNvSpPr txBox="1">
            <a:spLocks/>
          </p:cNvSpPr>
          <p:nvPr/>
        </p:nvSpPr>
        <p:spPr>
          <a:xfrm>
            <a:off x="358485" y="82193"/>
            <a:ext cx="5071272" cy="4592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Sa </a:t>
            </a:r>
            <a:r>
              <a:rPr lang="it-IT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pozitivnim</a:t>
            </a:r>
            <a:r>
              <a:rPr lang="it-IT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stranama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također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dolaze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i </a:t>
            </a: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negativne</a:t>
            </a: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strane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Interneta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926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0" r="14450"/>
          <a:stretch/>
        </p:blipFill>
        <p:spPr>
          <a:xfrm>
            <a:off x="2642616" y="0"/>
            <a:ext cx="6501384" cy="51434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F4009-2729-404D-9568-07EFCB044841}"/>
              </a:ext>
            </a:extLst>
          </p:cNvPr>
          <p:cNvSpPr txBox="1">
            <a:spLocks/>
          </p:cNvSpPr>
          <p:nvPr/>
        </p:nvSpPr>
        <p:spPr>
          <a:xfrm>
            <a:off x="358485" y="82193"/>
            <a:ext cx="5338308" cy="4592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it-IT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Nasilje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se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najčešće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određuje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kao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upotreba</a:t>
            </a:r>
            <a:r>
              <a:rPr lang="it-IT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sile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da bi se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neka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osoba</a:t>
            </a:r>
            <a:r>
              <a:rPr lang="it-IT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it-IT" sz="2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ozlijedila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4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0" r="14450"/>
          <a:stretch/>
        </p:blipFill>
        <p:spPr>
          <a:xfrm>
            <a:off x="2642616" y="0"/>
            <a:ext cx="6501384" cy="51434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F4009-2729-404D-9568-07EFCB044841}"/>
              </a:ext>
            </a:extLst>
          </p:cNvPr>
          <p:cNvSpPr txBox="1">
            <a:spLocks/>
          </p:cNvSpPr>
          <p:nvPr/>
        </p:nvSpPr>
        <p:spPr>
          <a:xfrm>
            <a:off x="358485" y="82193"/>
            <a:ext cx="5338308" cy="4592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Vrste nasilja: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Fizičko nasilje,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Emocionalno nasilje,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Seksualno nasilje,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• Digitalno nasilje.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57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0" r="14450"/>
          <a:stretch/>
        </p:blipFill>
        <p:spPr>
          <a:xfrm>
            <a:off x="2642616" y="0"/>
            <a:ext cx="6501384" cy="51434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317450" cy="51435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8F4009-2729-404D-9568-07EFCB044841}"/>
              </a:ext>
            </a:extLst>
          </p:cNvPr>
          <p:cNvSpPr txBox="1">
            <a:spLocks/>
          </p:cNvSpPr>
          <p:nvPr/>
        </p:nvSpPr>
        <p:spPr>
          <a:xfrm>
            <a:off x="358485" y="82193"/>
            <a:ext cx="5338308" cy="45920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Internet je u relativno kratkom periodu postao </a:t>
            </a:r>
            <a:r>
              <a:rPr lang="hr-H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najpopularniji medij 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među djecom i mladima.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hr-HR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Savremena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hr-H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»digitalna generacija« </a:t>
            </a:r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od malih nogu posjeduje odličnu informatičku pismenost i stoga je podložna utjecaju novog medija.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72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osoba, odijevanje, u dvorani, tekst&#10;&#10;Sadržaj generiran umjetnom inteligencijom može biti netočan.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t="9091" r="27283" b="-2"/>
          <a:stretch>
            <a:fillRect/>
          </a:stretch>
        </p:blipFill>
        <p:spPr>
          <a:xfrm>
            <a:off x="2642616" y="0"/>
            <a:ext cx="6501384" cy="51434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A5D5ADA0-D734-4C48-85FC-939682A9285E}"/>
              </a:ext>
            </a:extLst>
          </p:cNvPr>
          <p:cNvSpPr txBox="1">
            <a:spLocks/>
          </p:cNvSpPr>
          <p:nvPr/>
        </p:nvSpPr>
        <p:spPr>
          <a:xfrm>
            <a:off x="253289" y="513773"/>
            <a:ext cx="4237791" cy="19241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Najčešći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nusefekat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novih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komunikacija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među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djecom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djecom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u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digitalnom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okruženju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danas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se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ogleda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u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različitim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oblicima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nasilja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8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osoba, odijevanje, u dvorani, tekst&#10;&#10;Sadržaj generiran umjetnom inteligencijom može biti netočan.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t="9091" r="27283" b="-2"/>
          <a:stretch>
            <a:fillRect/>
          </a:stretch>
        </p:blipFill>
        <p:spPr>
          <a:xfrm>
            <a:off x="2642616" y="0"/>
            <a:ext cx="6501384" cy="51434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A5D5ADA0-D734-4C48-85FC-939682A9285E}"/>
              </a:ext>
            </a:extLst>
          </p:cNvPr>
          <p:cNvSpPr txBox="1">
            <a:spLocks/>
          </p:cNvSpPr>
          <p:nvPr/>
        </p:nvSpPr>
        <p:spPr>
          <a:xfrm>
            <a:off x="253288" y="513773"/>
            <a:ext cx="5022719" cy="375882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Digitalno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nasilje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(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engl.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cyberbullying) </a:t>
            </a:r>
            <a:endParaRPr lang="hr-HR" sz="2500" b="1" dirty="0">
              <a:solidFill>
                <a:srgbClr val="00B0F0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je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svaka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komunikacijska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aktivnost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putem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Interneta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(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kroz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upo</a:t>
            </a:r>
            <a:r>
              <a:rPr lang="hr-HR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tre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bu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hr-HR" sz="25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e-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mailova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 web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stranica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blogova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),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videa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ili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mobilnih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telefona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koja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služi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kako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bi se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neko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dijete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ponizilo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zadirkivalo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prijetilo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mu se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ili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ga se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teroriziralo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neki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drugi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način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hr-HR" sz="25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endParaRPr lang="hr-HR" sz="25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endParaRPr lang="hr-HR" sz="25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641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osoba, odijevanje, u dvorani, tekst&#10;&#10;Sadržaj generiran umjetnom inteligencijom može biti netočan.">
            <a:extLst>
              <a:ext uri="{FF2B5EF4-FFF2-40B4-BE49-F238E27FC236}">
                <a16:creationId xmlns:a16="http://schemas.microsoft.com/office/drawing/2014/main" id="{EFB730BA-9FE1-486D-B9CC-44084211F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t="9091" r="27283" b="-2"/>
          <a:stretch>
            <a:fillRect/>
          </a:stretch>
        </p:blipFill>
        <p:spPr>
          <a:xfrm>
            <a:off x="2642616" y="0"/>
            <a:ext cx="6501384" cy="51434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51435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A5D5ADA0-D734-4C48-85FC-939682A9285E}"/>
              </a:ext>
            </a:extLst>
          </p:cNvPr>
          <p:cNvSpPr txBox="1">
            <a:spLocks/>
          </p:cNvSpPr>
          <p:nvPr/>
        </p:nvSpPr>
        <p:spPr>
          <a:xfrm>
            <a:off x="253288" y="513773"/>
            <a:ext cx="5022719" cy="3758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Uvijek je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cilj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povrijediti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uznemiriti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ili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bilo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koji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drugi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način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naštetiti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djetetu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bilo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u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obliku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tekstualnih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ili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video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poruka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fotografija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ili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poziva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ili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neugodnih</a:t>
            </a:r>
            <a:r>
              <a:rPr lang="en-US" sz="2500" b="1" dirty="0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komentara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r>
              <a:rPr lang="en-US" sz="2500" b="1" dirty="0">
                <a:solidFill>
                  <a:srgbClr val="00B0F0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Može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ga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činiti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jedna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osoba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ili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grupa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2500" b="1" dirty="0" err="1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djece</a:t>
            </a: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hr-HR" sz="25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endParaRPr lang="hr-HR" sz="25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500" b="1" dirty="0">
                <a:solidFill>
                  <a:schemeClr val="bg1"/>
                </a:solidFill>
                <a:effectLst>
                  <a:outerShdw blurRad="38100" dist="38100" dir="2700000" algn="tl">
                    <a:schemeClr val="bg1">
                      <a:alpha val="49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hr-HR" sz="25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endParaRPr lang="en-US" sz="2500" b="1" dirty="0">
              <a:solidFill>
                <a:schemeClr val="bg1"/>
              </a:solidFill>
              <a:effectLst>
                <a:outerShdw blurRad="38100" dist="38100" dir="2700000" algn="tl">
                  <a:schemeClr val="bg1">
                    <a:alpha val="49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9941" y="260093"/>
            <a:ext cx="109728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3410190"/>
            <a:ext cx="2983230" cy="13716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70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ema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</TotalTime>
  <Words>1245</Words>
  <Application>Microsoft Office PowerPoint</Application>
  <PresentationFormat>Prikaz na zaslonu (16:9)</PresentationFormat>
  <Paragraphs>141</Paragraphs>
  <Slides>21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Times New Roman</vt:lpstr>
      <vt:lpstr>Office tema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jakub halimovic</dc:creator>
  <cp:lastModifiedBy>jakub halimovic</cp:lastModifiedBy>
  <cp:revision>16</cp:revision>
  <dcterms:created xsi:type="dcterms:W3CDTF">2021-11-15T22:14:09Z</dcterms:created>
  <dcterms:modified xsi:type="dcterms:W3CDTF">2025-06-18T05:35:47Z</dcterms:modified>
</cp:coreProperties>
</file>