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Inter" panose="020B0604020202020204" charset="0"/>
      <p:regular r:id="rId15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36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81143" y="3306842"/>
            <a:ext cx="96681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TEMA ZA STRUČNO USAVRŠAVANJE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4469249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3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Ekranizam kod djece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6BB68-1BCA-4CD2-4BCA-0EA0F706B944}"/>
              </a:ext>
            </a:extLst>
          </p:cNvPr>
          <p:cNvSpPr txBox="1"/>
          <p:nvPr/>
        </p:nvSpPr>
        <p:spPr>
          <a:xfrm>
            <a:off x="524933" y="7281333"/>
            <a:ext cx="164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Aktiv III, IV i V razreda, oktobar 2025.  god.                                             Realizator: Ređija Zlotrg                 </a:t>
            </a:r>
            <a:endParaRPr lang="hr-BA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2EEACC-6CC3-60E2-3A2A-1DE2457B44EA}"/>
              </a:ext>
            </a:extLst>
          </p:cNvPr>
          <p:cNvSpPr/>
          <p:nvPr/>
        </p:nvSpPr>
        <p:spPr>
          <a:xfrm>
            <a:off x="12700000" y="7770687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90524"/>
            <a:ext cx="95960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"Nemam vremena" - lažni argument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133951" y="3594616"/>
            <a:ext cx="72641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"Nemam vremena sada, moram ići raditi da bih tebi osigurao bolji život."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94616"/>
            <a:ext cx="30480" cy="725805"/>
          </a:xfrm>
          <a:prstGeom prst="rect">
            <a:avLst/>
          </a:prstGeom>
          <a:solidFill>
            <a:srgbClr val="E7BF6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57557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Št</a:t>
            </a:r>
            <a:r>
              <a:rPr lang="hr-HR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je to "bolji život"? Je li to za dijete ili za vlastitu ambiciju roditelja?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14254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Inter" pitchFamily="34" charset="0"/>
                <a:ea typeface="Inter" pitchFamily="34" charset="-122"/>
                <a:cs typeface="Inter" pitchFamily="34" charset="-120"/>
              </a:rPr>
              <a:t>Roditelji koji porodicu stavljaju u središte uvijek će naći vremena.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8959096" y="3707963"/>
            <a:ext cx="48850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1</a:t>
            </a:r>
            <a:endParaRPr lang="en-US" sz="5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983986" y="47397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Prioritet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959096" y="5320903"/>
            <a:ext cx="48850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Sretno dijete</a:t>
            </a:r>
            <a:endParaRPr lang="en-US" sz="17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5ADD71-E5D0-419F-75D6-D892BB6A2FAA}"/>
              </a:ext>
            </a:extLst>
          </p:cNvPr>
          <p:cNvSpPr/>
          <p:nvPr/>
        </p:nvSpPr>
        <p:spPr>
          <a:xfrm>
            <a:off x="12700000" y="7753754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5800"/>
            <a:ext cx="12895659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Volim li dijete na način na koji ono želi biti voljeno?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453283" y="2625090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Posveti vrijeme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834" y="1790105"/>
            <a:ext cx="4336733" cy="4336733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187" y="3112651"/>
            <a:ext cx="303014" cy="37873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483566" y="223682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Osluškuj potrebe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834" y="1790105"/>
            <a:ext cx="4336733" cy="4336733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677" y="2706886"/>
            <a:ext cx="303014" cy="37873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914453" y="379011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Posveti sebe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834" y="1790105"/>
            <a:ext cx="4336733" cy="4336733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0321" y="3769043"/>
            <a:ext cx="303014" cy="378738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9483566" y="5343406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Izgradi temelje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6834" y="1790105"/>
            <a:ext cx="4336733" cy="4336733"/>
          </a:xfrm>
          <a:prstGeom prst="rect">
            <a:avLst/>
          </a:prstGeom>
        </p:spPr>
      </p:pic>
      <p:pic>
        <p:nvPicPr>
          <p:cNvPr id="14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8677" y="4831080"/>
            <a:ext cx="303014" cy="378738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453283" y="4955024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Budi podrška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834" y="1790105"/>
            <a:ext cx="4336733" cy="4336733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0187" y="4425315"/>
            <a:ext cx="303014" cy="378738"/>
          </a:xfrm>
          <a:prstGeom prst="rect">
            <a:avLst/>
          </a:prstGeom>
        </p:spPr>
      </p:pic>
      <p:sp>
        <p:nvSpPr>
          <p:cNvPr id="18" name="Text 6"/>
          <p:cNvSpPr/>
          <p:nvPr/>
        </p:nvSpPr>
        <p:spPr>
          <a:xfrm>
            <a:off x="1116925" y="6611660"/>
            <a:ext cx="12719685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Sretno dijete je mentalno zdravo dijete.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Budni budimo u roditeljstvu. Posvetimo svoje vrijeme i sebe svojoj djeci koju nam je Bog darovao.</a:t>
            </a:r>
            <a:endParaRPr lang="en-US" sz="1650" dirty="0"/>
          </a:p>
        </p:txBody>
      </p:sp>
      <p:sp>
        <p:nvSpPr>
          <p:cNvPr id="19" name="Shape 7"/>
          <p:cNvSpPr/>
          <p:nvPr/>
        </p:nvSpPr>
        <p:spPr>
          <a:xfrm>
            <a:off x="793790" y="6369248"/>
            <a:ext cx="30480" cy="1174433"/>
          </a:xfrm>
          <a:prstGeom prst="rect">
            <a:avLst/>
          </a:prstGeom>
          <a:solidFill>
            <a:srgbClr val="E7BF6A"/>
          </a:solidFill>
          <a:ln/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176BCC-530C-9BEB-0A8D-BE7DC4B662A9}"/>
              </a:ext>
            </a:extLst>
          </p:cNvPr>
          <p:cNvSpPr/>
          <p:nvPr/>
        </p:nvSpPr>
        <p:spPr>
          <a:xfrm>
            <a:off x="12700000" y="7753754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38A9A6-8867-1099-3C9F-59114AD8BDB9}"/>
              </a:ext>
            </a:extLst>
          </p:cNvPr>
          <p:cNvSpPr/>
          <p:nvPr/>
        </p:nvSpPr>
        <p:spPr>
          <a:xfrm>
            <a:off x="12700000" y="7753754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668109-1ED9-8E1D-57C5-BD0646AC8167}"/>
              </a:ext>
            </a:extLst>
          </p:cNvPr>
          <p:cNvSpPr txBox="1"/>
          <p:nvPr/>
        </p:nvSpPr>
        <p:spPr>
          <a:xfrm>
            <a:off x="3064933" y="3640666"/>
            <a:ext cx="8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/>
              <a:t>Hvala na pažnji!</a:t>
            </a:r>
            <a:endParaRPr lang="hr-BA" sz="36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Mentalno zdravlje djece počinje s roditeljima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Kao što u avionu roditelj prvo sebi stavlja kisik, tako mora brinuti i o svom mentalnom zdravlju prije nego što može pomoći djetetu.</a:t>
            </a:r>
            <a:endParaRPr lang="en-US" sz="17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6B0D80-CCDB-1228-CECA-5F2D4DADBD62}"/>
              </a:ext>
            </a:extLst>
          </p:cNvPr>
          <p:cNvSpPr/>
          <p:nvPr/>
        </p:nvSpPr>
        <p:spPr>
          <a:xfrm>
            <a:off x="12700000" y="7770687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4520"/>
            <a:ext cx="67073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Ekranizam: Tiha prijetnja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036927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4" y="3271361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390" y="3420189"/>
            <a:ext cx="306110" cy="38266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Alpha valovi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028224" y="4669036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Pasivno gledanje ekrana aktivira alpha valove - podsvijest memorira sadržaj bez filtera.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3036927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396" y="3271361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562" y="3420189"/>
            <a:ext cx="306110" cy="3826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51396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Beta valovi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451396" y="4669036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Videoigrice pokreću beta valove - dugotrajno izlaganje vodi do hipersvjesnosti, stresa i bijesa.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3036927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568" y="3271361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1734" y="3420189"/>
            <a:ext cx="306110" cy="382667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74568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Neuroplastičnost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9874568" y="4669036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Dječji mozak je u razvoju - prijamčljivost za vanjske podražaje je značajno veća nego kod odraslih.</a:t>
            </a:r>
            <a:endParaRPr lang="en-US" sz="175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B4E2F5-9CD5-69EE-D174-D09BD7C4089B}"/>
              </a:ext>
            </a:extLst>
          </p:cNvPr>
          <p:cNvSpPr/>
          <p:nvPr/>
        </p:nvSpPr>
        <p:spPr>
          <a:xfrm>
            <a:off x="12700000" y="7753754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40612"/>
            <a:ext cx="122075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Posljedice prekomjerne izloženosti ekranima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5216366"/>
            <a:ext cx="29689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Emocionalni problemi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7975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Anksioznost i depresija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2397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Opsesivno-kompulzivni poremećaj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6819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Hiperaktivnost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5216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Kognitivni problemi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99521" y="57975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Poteškoće pažnje i koncentracije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2397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Sanjarenje (pseudoautizam)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99521" y="66819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Usporen jezično-govorni razvoj</a:t>
            </a:r>
            <a:endParaRPr lang="en-US" sz="17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7021E2-4F85-44CF-DF2A-CB0FF87E7DBD}"/>
              </a:ext>
            </a:extLst>
          </p:cNvPr>
          <p:cNvSpPr/>
          <p:nvPr/>
        </p:nvSpPr>
        <p:spPr>
          <a:xfrm>
            <a:off x="12700000" y="7753754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53308"/>
            <a:ext cx="7556421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Djeca ne uče iz onoga što čuju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423279"/>
            <a:ext cx="7556421" cy="4040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600"/>
              </a:lnSpc>
              <a:buNone/>
            </a:pPr>
            <a:r>
              <a:rPr lang="en-US" sz="84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Djeca uče iz onoga što vide</a:t>
            </a:r>
            <a:endParaRPr lang="en-US" sz="8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6786562"/>
            <a:ext cx="755642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Dijete uzima obrazac ponašanja roditelja kao standard. Kakav standard danas nudimo svojoj djeci?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390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Dijagnoza: Roditelj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299960" y="1896308"/>
            <a:ext cx="30480" cy="5599271"/>
          </a:xfrm>
          <a:prstGeom prst="roundRect">
            <a:avLst>
              <a:gd name="adj" fmla="val 312558"/>
            </a:avLst>
          </a:prstGeom>
          <a:solidFill>
            <a:srgbClr val="F8ECD3"/>
          </a:solidFill>
          <a:ln/>
        </p:spPr>
      </p:sp>
      <p:sp>
        <p:nvSpPr>
          <p:cNvPr id="4" name="Shape 2"/>
          <p:cNvSpPr/>
          <p:nvPr/>
        </p:nvSpPr>
        <p:spPr>
          <a:xfrm>
            <a:off x="6410087" y="2136219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F8ECD3"/>
          </a:solidFill>
          <a:ln/>
        </p:spPr>
      </p:sp>
      <p:sp>
        <p:nvSpPr>
          <p:cNvPr id="5" name="Shape 3"/>
          <p:cNvSpPr/>
          <p:nvPr/>
        </p:nvSpPr>
        <p:spPr>
          <a:xfrm>
            <a:off x="7060049" y="189630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45119" y="193881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1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128010" y="1974175"/>
            <a:ext cx="30531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Preopterećeni roditelji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2464594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Rastreseni, anksiozni, depresivni - kakav obrazac nude djeci?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539871" y="3497104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F8ECD3"/>
          </a:solidFill>
          <a:ln/>
        </p:spPr>
      </p:sp>
      <p:sp>
        <p:nvSpPr>
          <p:cNvPr id="10" name="Shape 8"/>
          <p:cNvSpPr/>
          <p:nvPr/>
        </p:nvSpPr>
        <p:spPr>
          <a:xfrm>
            <a:off x="7060049" y="325719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45119" y="329969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2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449270" y="33350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Otuđenost djeteta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449270" y="3825478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Beskrajna tuga i nepovezanost između roditelja i djeteta.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6410087" y="467010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F8ECD3"/>
          </a:solidFill>
          <a:ln/>
        </p:spPr>
      </p:sp>
      <p:sp>
        <p:nvSpPr>
          <p:cNvPr id="15" name="Shape 13"/>
          <p:cNvSpPr/>
          <p:nvPr/>
        </p:nvSpPr>
        <p:spPr>
          <a:xfrm>
            <a:off x="7060049" y="44301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45119" y="44727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3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3345894" y="45080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Vapijuća čežnja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93790" y="4998482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Dijete čezne za bliskošću s roditeljem koji "nema vremena" ili "nema živaca".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539871" y="5843111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F8ECD3"/>
          </a:solidFill>
          <a:ln/>
        </p:spPr>
      </p:sp>
      <p:sp>
        <p:nvSpPr>
          <p:cNvPr id="20" name="Shape 18"/>
          <p:cNvSpPr/>
          <p:nvPr/>
        </p:nvSpPr>
        <p:spPr>
          <a:xfrm>
            <a:off x="7060049" y="56032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45119" y="564570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4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449270" y="56810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Uloga stručnjaka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449270" y="6171486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Stručnjak modelira odnose, ali ne može zamijeniti roditeljsku ljubav.</a:t>
            </a:r>
            <a:endParaRPr lang="en-US" sz="175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C31B4C-DB26-C326-4B65-16D613D7EA1E}"/>
              </a:ext>
            </a:extLst>
          </p:cNvPr>
          <p:cNvSpPr/>
          <p:nvPr/>
        </p:nvSpPr>
        <p:spPr>
          <a:xfrm>
            <a:off x="12700000" y="7753754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4109"/>
            <a:ext cx="62980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hr-HR" sz="44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K</a:t>
            </a:r>
            <a:r>
              <a:rPr lang="en-US" sz="44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o odgaja našu djecu?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133951" y="2861667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Ako dijete govori maternji jezik, kako to da imamo sve više djece koja govore strane jezike dok žive u BiH, a da ne govore jezik zemlje u kojoj žive?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606516"/>
            <a:ext cx="30480" cy="1236107"/>
          </a:xfrm>
          <a:prstGeom prst="rect">
            <a:avLst/>
          </a:prstGeom>
          <a:solidFill>
            <a:srgbClr val="E7BF6A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097774"/>
            <a:ext cx="4347567" cy="9072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5231844"/>
            <a:ext cx="28850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Roditelj kupuje ekran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4097774"/>
            <a:ext cx="4347567" cy="9072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68171" y="5231844"/>
            <a:ext cx="389393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Dijete uči od "majki" iz ekrana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4097774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231844"/>
            <a:ext cx="33392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Strani sistem vrijednosti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93790" y="642246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Jezikom se prenosi sistem vrijednosti. Kojem sistemu mediji poučavaju našu djecu?</a:t>
            </a:r>
            <a:endParaRPr lang="en-US" sz="17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094BEE-6979-3A69-A905-D65CA9721C6D}"/>
              </a:ext>
            </a:extLst>
          </p:cNvPr>
          <p:cNvSpPr/>
          <p:nvPr/>
        </p:nvSpPr>
        <p:spPr>
          <a:xfrm>
            <a:off x="12700000" y="7753754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8743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Ovisnosti roditelja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436376"/>
            <a:ext cx="3664744" cy="2448044"/>
          </a:xfrm>
          <a:prstGeom prst="roundRect">
            <a:avLst>
              <a:gd name="adj" fmla="val 389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37484" y="2693670"/>
            <a:ext cx="315015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Kockanje i igre na sreću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37484" y="3538418"/>
            <a:ext cx="31501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Sve veći broj roditelja, uključujući majke, upada u ovisnička ponašanja.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436376"/>
            <a:ext cx="3664863" cy="2448044"/>
          </a:xfrm>
          <a:prstGeom prst="roundRect">
            <a:avLst>
              <a:gd name="adj" fmla="val 389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29042" y="26936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Ovisnost o ekranima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29042" y="3184088"/>
            <a:ext cx="31502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Roditelji budni do kasno u noć, zanemarujući komunikaciju s djecom.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111234"/>
            <a:ext cx="7556421" cy="1730812"/>
          </a:xfrm>
          <a:prstGeom prst="roundRect">
            <a:avLst>
              <a:gd name="adj" fmla="val 55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37484" y="53685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Zanemarivanje djece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37484" y="5858947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Majke u kladionicama ili na društvenim mrežama umjesto s djecom.</a:t>
            </a:r>
            <a:endParaRPr lang="en-US" sz="17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70F4B-EDC7-6760-8569-DC848D293CF6}"/>
              </a:ext>
            </a:extLst>
          </p:cNvPr>
          <p:cNvSpPr/>
          <p:nvPr/>
        </p:nvSpPr>
        <p:spPr>
          <a:xfrm>
            <a:off x="12700000" y="7753754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92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23880"/>
            <a:ext cx="510361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Izgradnja povjerenja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367927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Arial" panose="020B0604020202020204" pitchFamily="34" charset="0"/>
                <a:ea typeface="Bricolage Grotesque Light" pitchFamily="34" charset="-122"/>
                <a:cs typeface="Arial" panose="020B0604020202020204" pitchFamily="34" charset="0"/>
              </a:rPr>
              <a:t>01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91896"/>
            <a:ext cx="6419374" cy="228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4839653"/>
            <a:ext cx="3835479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Upoznaj unutarnji svijet djeteta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93790" y="5280898"/>
            <a:ext cx="641937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Njegove želje, strahove, maštanja - dijete raste i mijenja se.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417237" y="4367927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Arial" panose="020B0604020202020204" pitchFamily="34" charset="0"/>
                <a:ea typeface="Bricolage Grotesque Light" pitchFamily="34" charset="-122"/>
                <a:cs typeface="Arial" panose="020B0604020202020204" pitchFamily="34" charset="0"/>
              </a:rPr>
              <a:t>02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237" y="4691896"/>
            <a:ext cx="6419374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17237" y="4839653"/>
            <a:ext cx="2709029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Podijeli svoje iskustvo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417237" y="5280898"/>
            <a:ext cx="641937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Svoje strahove, čežnje i neuspjehe iz djetinjstva.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793790" y="5964674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Arial" panose="020B0604020202020204" pitchFamily="34" charset="0"/>
                <a:ea typeface="Bricolage Grotesque Light" pitchFamily="34" charset="-122"/>
                <a:cs typeface="Arial" panose="020B0604020202020204" pitchFamily="34" charset="0"/>
              </a:rPr>
              <a:t>03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268283"/>
            <a:ext cx="6419374" cy="228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93790" y="6436400"/>
            <a:ext cx="2619732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Jačaj samopouzdanje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93790" y="6877645"/>
            <a:ext cx="641937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"Važan sam, roditelj mi se povjerava" - dijete se osjeća vrijedno.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7417237" y="5964674"/>
            <a:ext cx="204073" cy="255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Arial" panose="020B0604020202020204" pitchFamily="34" charset="0"/>
                <a:ea typeface="Bricolage Grotesque Light" pitchFamily="34" charset="-122"/>
                <a:cs typeface="Arial" panose="020B0604020202020204" pitchFamily="34" charset="0"/>
              </a:rPr>
              <a:t>04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237" y="6268283"/>
            <a:ext cx="6419374" cy="2286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417237" y="6436400"/>
            <a:ext cx="2827615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Otvori vrata povjerenju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7417237" y="6877645"/>
            <a:ext cx="641937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Dijete se više povjerava bez straha od kritike.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BB9FE6-208A-6BD0-0C60-2F6C962C232E}"/>
              </a:ext>
            </a:extLst>
          </p:cNvPr>
          <p:cNvSpPr/>
          <p:nvPr/>
        </p:nvSpPr>
        <p:spPr>
          <a:xfrm>
            <a:off x="12700000" y="7753754"/>
            <a:ext cx="1930400" cy="4250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520</Words>
  <Application>Microsoft Office PowerPoint</Application>
  <PresentationFormat>Custom</PresentationFormat>
  <Paragraphs>90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Inter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Edin Zlotrg</cp:lastModifiedBy>
  <cp:revision>9</cp:revision>
  <dcterms:created xsi:type="dcterms:W3CDTF">2025-10-11T16:08:10Z</dcterms:created>
  <dcterms:modified xsi:type="dcterms:W3CDTF">2025-10-21T17:43:03Z</dcterms:modified>
</cp:coreProperties>
</file>