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309" r:id="rId7"/>
    <p:sldId id="310" r:id="rId8"/>
    <p:sldId id="311" r:id="rId9"/>
    <p:sldId id="312" r:id="rId10"/>
    <p:sldId id="313" r:id="rId11"/>
    <p:sldId id="314" r:id="rId12"/>
    <p:sldId id="31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9"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bs-Latn-BA" dirty="0"/>
            <a:t>Interaktivnost među korisnicima</a:t>
          </a:r>
          <a:endParaRPr lang="en-US"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bs-Latn-BA" dirty="0"/>
            <a:t>Stalna motiviranost </a:t>
          </a:r>
          <a:endParaRPr lang="en-US"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VRIJEME I PROSTOR</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e char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bs-Latn-BA" sz="2300" kern="1200" dirty="0"/>
            <a:t>Interaktivnost među korisnicima</a:t>
          </a:r>
          <a:endParaRPr lang="en-US" sz="2300" kern="1200" dirty="0"/>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bs-Latn-BA" sz="2300" kern="1200" dirty="0"/>
            <a:t>Stalna motiviranost </a:t>
          </a:r>
          <a:endParaRPr lang="en-US" sz="2300" kern="1200" dirty="0"/>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VRIJEME I PROSTOR</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30-Sep-25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30-Sep-25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30-Sep-25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30-Sep-25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30-Sep-25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30-Sep-25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30-Sep-25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30-Sep-25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30-Sep-25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30-Sep-25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472490" y="2972985"/>
            <a:ext cx="4813072" cy="1402203"/>
          </a:xfrm>
        </p:spPr>
        <p:txBody>
          <a:bodyPr>
            <a:normAutofit fontScale="90000"/>
          </a:bodyPr>
          <a:lstStyle/>
          <a:p>
            <a:pPr algn="ctr"/>
            <a:r>
              <a:rPr lang="bs-Latn-BA" sz="2800" dirty="0"/>
              <a:t>  TEHNOLOGIJA KAO</a:t>
            </a:r>
            <a:r>
              <a:rPr lang="en-US" sz="2800" dirty="0"/>
              <a:t> </a:t>
            </a:r>
            <a:r>
              <a:rPr lang="bs-Latn-BA" sz="2800" dirty="0"/>
              <a:t>DINAMIČKI INTERAKTIVNI</a:t>
            </a:r>
            <a:r>
              <a:rPr lang="en-US" sz="2800" dirty="0"/>
              <a:t> </a:t>
            </a:r>
            <a:r>
              <a:rPr lang="bs-Latn-BA" sz="2800" dirty="0"/>
              <a:t>SISTEM ZA PODRŠKU                                                                                                                                                                                                                                                                                                  </a:t>
            </a:r>
            <a:br>
              <a:rPr lang="en-US" sz="2800" dirty="0"/>
            </a:br>
            <a:r>
              <a:rPr lang="bs-Latn-BA" sz="2800" dirty="0"/>
              <a:t>UČENJU  I  PODUČAVANJU</a:t>
            </a:r>
            <a:br>
              <a:rPr lang="en-US" dirty="0"/>
            </a:br>
            <a:endParaRPr lang="en-US" sz="1000"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585062" y="5040293"/>
            <a:ext cx="4829101" cy="1238616"/>
          </a:xfrm>
        </p:spPr>
        <p:txBody>
          <a:bodyPr>
            <a:normAutofit fontScale="92500" lnSpcReduction="20000"/>
          </a:bodyPr>
          <a:lstStyle/>
          <a:p>
            <a:endParaRPr lang="en-US" sz="1400" dirty="0"/>
          </a:p>
          <a:p>
            <a:r>
              <a:rPr lang="bs-Latn-BA" sz="1400" dirty="0"/>
              <a:t>Datum: 02. 10. 2025.godine </a:t>
            </a:r>
            <a:endParaRPr lang="en-US" sz="1400" dirty="0"/>
          </a:p>
          <a:p>
            <a:r>
              <a:rPr lang="bs-Latn-BA" sz="1400" dirty="0"/>
              <a:t>                                                 Realizator: Nermina Fazlić</a:t>
            </a:r>
            <a:endParaRPr lang="en-US" sz="1400"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0E03EE2-8C49-2DFC-4D21-4A4C2CAC9A43}"/>
              </a:ext>
            </a:extLst>
          </p:cNvPr>
          <p:cNvPicPr>
            <a:picLocks noChangeAspect="1"/>
          </p:cNvPicPr>
          <p:nvPr/>
        </p:nvPicPr>
        <p:blipFill>
          <a:blip r:embed="rId4"/>
          <a:stretch>
            <a:fillRect/>
          </a:stretch>
        </p:blipFill>
        <p:spPr>
          <a:xfrm>
            <a:off x="6850585" y="372406"/>
            <a:ext cx="4298053" cy="1402202"/>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67546127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F73A-13D6-7C9C-234C-95837D6EBC37}"/>
              </a:ext>
            </a:extLst>
          </p:cNvPr>
          <p:cNvSpPr>
            <a:spLocks noGrp="1"/>
          </p:cNvSpPr>
          <p:nvPr>
            <p:ph type="title"/>
          </p:nvPr>
        </p:nvSpPr>
        <p:spPr>
          <a:xfrm>
            <a:off x="1036320" y="990305"/>
            <a:ext cx="10058400" cy="1305822"/>
          </a:xfrm>
        </p:spPr>
        <p:txBody>
          <a:bodyPr>
            <a:normAutofit fontScale="90000"/>
          </a:bodyPr>
          <a:lstStyle/>
          <a:p>
            <a:r>
              <a:rPr lang="bs-Latn-BA" sz="4400" dirty="0"/>
              <a:t>Uvod</a:t>
            </a:r>
            <a:br>
              <a:rPr lang="en-US" dirty="0"/>
            </a:br>
            <a:endParaRPr lang="en-US" dirty="0"/>
          </a:p>
        </p:txBody>
      </p:sp>
      <p:sp>
        <p:nvSpPr>
          <p:cNvPr id="3" name="Text Placeholder 2">
            <a:extLst>
              <a:ext uri="{FF2B5EF4-FFF2-40B4-BE49-F238E27FC236}">
                <a16:creationId xmlns:a16="http://schemas.microsoft.com/office/drawing/2014/main" id="{F62FFE3C-6BB6-AAF0-7197-0DBC41D7E7A0}"/>
              </a:ext>
            </a:extLst>
          </p:cNvPr>
          <p:cNvSpPr>
            <a:spLocks noGrp="1"/>
          </p:cNvSpPr>
          <p:nvPr>
            <p:ph type="body" idx="1"/>
          </p:nvPr>
        </p:nvSpPr>
        <p:spPr>
          <a:xfrm>
            <a:off x="1097280" y="1229032"/>
            <a:ext cx="10058400" cy="4577408"/>
          </a:xfrm>
        </p:spPr>
        <p:txBody>
          <a:bodyPr/>
          <a:lstStyle/>
          <a:p>
            <a:endParaRPr lang="en-US" dirty="0"/>
          </a:p>
        </p:txBody>
      </p:sp>
      <p:pic>
        <p:nvPicPr>
          <p:cNvPr id="5" name="Picture 4">
            <a:extLst>
              <a:ext uri="{FF2B5EF4-FFF2-40B4-BE49-F238E27FC236}">
                <a16:creationId xmlns:a16="http://schemas.microsoft.com/office/drawing/2014/main" id="{8F1555F7-636F-E033-F10C-E12BF3C92504}"/>
              </a:ext>
            </a:extLst>
          </p:cNvPr>
          <p:cNvPicPr>
            <a:picLocks noChangeAspect="1"/>
          </p:cNvPicPr>
          <p:nvPr/>
        </p:nvPicPr>
        <p:blipFill>
          <a:blip r:embed="rId2"/>
          <a:stretch>
            <a:fillRect/>
          </a:stretch>
        </p:blipFill>
        <p:spPr>
          <a:xfrm>
            <a:off x="1066800" y="2057400"/>
            <a:ext cx="10487891" cy="2743200"/>
          </a:xfrm>
          <a:prstGeom prst="rect">
            <a:avLst/>
          </a:prstGeom>
        </p:spPr>
      </p:pic>
    </p:spTree>
    <p:extLst>
      <p:ext uri="{BB962C8B-B14F-4D97-AF65-F5344CB8AC3E}">
        <p14:creationId xmlns:p14="http://schemas.microsoft.com/office/powerpoint/2010/main" val="338252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73E1C2-41CC-D964-CDB4-08D225334F03}"/>
              </a:ext>
            </a:extLst>
          </p:cNvPr>
          <p:cNvSpPr txBox="1"/>
          <p:nvPr/>
        </p:nvSpPr>
        <p:spPr>
          <a:xfrm>
            <a:off x="806245" y="1483361"/>
            <a:ext cx="10402529" cy="2878480"/>
          </a:xfrm>
          <a:prstGeom prst="rect">
            <a:avLst/>
          </a:prstGeom>
          <a:noFill/>
        </p:spPr>
        <p:txBody>
          <a:bodyPr wrap="square">
            <a:spAutoFit/>
          </a:bodyPr>
          <a:lstStyle/>
          <a:p>
            <a:pPr marL="0" marR="0">
              <a:lnSpc>
                <a:spcPct val="115000"/>
              </a:lnSpc>
              <a:spcAft>
                <a:spcPts val="1000"/>
              </a:spcAft>
              <a:buNone/>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Tehnologija u nastavnom procesu može biti predmet ili sredstvo nastave. Kao predmet nastave tehnologija se koristi u nastavi stručnih predmeta.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To može biti elektromotor, elektroničko pojačalo, telefon, kompjuter, automatska sklopka, izolator, pumpa za auto, karburator, glodalica, bušilica, galvanizator, itd. Kao sredstvo nastave tehnologija se koristi u svim predmetima, a posebno u općeobrazovnim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To mogu biti na primjer električki uređaji ili sistemi kao sto su CD plejer, radio, televizor, kompjuter, Internet, mjerni instrumenti itd. Pod tehnologijom smatramo i klasične nastavna sredstva, sredstva za očiglednu nastavu i bilo koji medij za prijenos informacija do nastavnika učeniku i obratno.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16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F8902B-73AB-F792-58C0-04B453CC1300}"/>
              </a:ext>
            </a:extLst>
          </p:cNvPr>
          <p:cNvSpPr txBox="1"/>
          <p:nvPr/>
        </p:nvSpPr>
        <p:spPr>
          <a:xfrm>
            <a:off x="766916" y="1165944"/>
            <a:ext cx="10658167" cy="4526111"/>
          </a:xfrm>
          <a:prstGeom prst="rect">
            <a:avLst/>
          </a:prstGeom>
          <a:noFill/>
        </p:spPr>
        <p:txBody>
          <a:bodyPr wrap="square">
            <a:spAutoFit/>
          </a:bodyPr>
          <a:lstStyle/>
          <a:p>
            <a:pPr marL="0" marR="0">
              <a:lnSpc>
                <a:spcPct val="115000"/>
              </a:lnSpc>
              <a:spcAft>
                <a:spcPts val="1000"/>
              </a:spcAft>
              <a:buNone/>
            </a:pPr>
            <a:r>
              <a:rPr lang="bs-Latn-BA" sz="1600" dirty="0">
                <a:effectLst/>
                <a:latin typeface="Calibri" panose="020F0502020204030204" pitchFamily="34" charset="0"/>
                <a:ea typeface="Calibri" panose="020F0502020204030204" pitchFamily="34" charset="0"/>
                <a:cs typeface="Times New Roman" panose="02020603050405020304" pitchFamily="18" charset="0"/>
              </a:rPr>
              <a:t>Savremena tehnologija, koju ne predstavlja samo računar kao najpolivalentnije sredstvo povezano čak i na Internet sa najnovijim sredstvom – Semantičkim webom i primjenom inteligencije i web inteligencije, ima potencijal da donese promjenu aspektima: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bs-Latn-BA" sz="1600" dirty="0">
                <a:effectLst/>
                <a:latin typeface="Calibri" panose="020F0502020204030204" pitchFamily="34" charset="0"/>
                <a:ea typeface="Calibri" panose="020F0502020204030204" pitchFamily="34" charset="0"/>
                <a:cs typeface="Times New Roman" panose="02020603050405020304" pitchFamily="18" charset="0"/>
              </a:rPr>
              <a:t>-većinu ustaljenih aktivnosti može obavljati automatizovano uz maksimalnu efikasnost,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bs-Latn-BA" sz="1600" dirty="0">
                <a:effectLst/>
                <a:latin typeface="Calibri" panose="020F0502020204030204" pitchFamily="34" charset="0"/>
                <a:ea typeface="Calibri" panose="020F0502020204030204" pitchFamily="34" charset="0"/>
                <a:cs typeface="Times New Roman" panose="02020603050405020304" pitchFamily="18" charset="0"/>
              </a:rPr>
              <a:t>-standardizacija interfejsa,uz simplifikaciju upotrebe i obuke,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bs-Latn-BA" sz="1600" dirty="0">
                <a:effectLst/>
                <a:latin typeface="Calibri" panose="020F0502020204030204" pitchFamily="34" charset="0"/>
                <a:ea typeface="Calibri" panose="020F0502020204030204" pitchFamily="34" charset="0"/>
                <a:cs typeface="Times New Roman" panose="02020603050405020304" pitchFamily="18" charset="0"/>
              </a:rPr>
              <a:t>-podržana interaktivnost  sa korisnikom uz podršku komplementarne prirode i vještačke inteligencije,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bs-Latn-BA" sz="1600" dirty="0">
                <a:effectLst/>
                <a:latin typeface="Calibri" panose="020F0502020204030204" pitchFamily="34" charset="0"/>
                <a:ea typeface="Calibri" panose="020F0502020204030204" pitchFamily="34" charset="0"/>
                <a:cs typeface="Times New Roman" panose="02020603050405020304" pitchFamily="18" charset="0"/>
              </a:rPr>
              <a:t>-podržan timski rad grupe korisnika i konstruktivistički pristup učenju nasuprot klasičnom instruktvističkom,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bs-Latn-BA" sz="1600" dirty="0">
                <a:effectLst/>
                <a:latin typeface="Calibri" panose="020F0502020204030204" pitchFamily="34" charset="0"/>
                <a:ea typeface="Calibri" panose="020F0502020204030204" pitchFamily="34" charset="0"/>
                <a:cs typeface="Times New Roman" panose="02020603050405020304" pitchFamily="18" charset="0"/>
              </a:rPr>
              <a:t>-mogućnost  sinhronog i asinhronog učenja i podučavanja. Uvođenjem savremenih elekstonskih sredstava u nastavni proces, u kome računar dominira u svim fazama nastave, došlo se do situacije gdje je ona kontraproduktivna. Pokušava se da ona preuzme mnoge funkcije i obaveze nastavnika, učenika i svih dosada korištenih nastavnih sredstava.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bs-Latn-BA" sz="1600" dirty="0">
                <a:effectLst/>
                <a:latin typeface="Calibri" panose="020F0502020204030204" pitchFamily="34" charset="0"/>
                <a:ea typeface="Calibri" panose="020F0502020204030204" pitchFamily="34" charset="0"/>
                <a:cs typeface="Times New Roman" panose="02020603050405020304" pitchFamily="18" charset="0"/>
              </a:rPr>
              <a:t>Često mnogi nastavnici nisu ni spremni za potpunije korištenje nove tehnologije, ona im stvara noćne more, a u njoj vide nelojalnu konkurenciju za posao. Većina nastavnika nije spremna prepustiti nikome svoj posao u realizaciji nastave. Tako da ne žele da im se ni učenici ni tehnologija miješaju “ u posao“.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015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96CE25-010A-BF60-8E23-7852EB3C5C96}"/>
              </a:ext>
            </a:extLst>
          </p:cNvPr>
          <p:cNvSpPr txBox="1"/>
          <p:nvPr/>
        </p:nvSpPr>
        <p:spPr>
          <a:xfrm>
            <a:off x="796413" y="1418513"/>
            <a:ext cx="9222658" cy="3466975"/>
          </a:xfrm>
          <a:prstGeom prst="rect">
            <a:avLst/>
          </a:prstGeom>
          <a:noFill/>
        </p:spPr>
        <p:txBody>
          <a:bodyPr wrap="square">
            <a:spAutoFit/>
          </a:bodyPr>
          <a:lstStyle/>
          <a:p>
            <a:pPr marL="0" marR="0">
              <a:lnSpc>
                <a:spcPct val="200000"/>
              </a:lnSpc>
              <a:spcAft>
                <a:spcPts val="1000"/>
              </a:spcAft>
              <a:buNone/>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Primjena tehnologije obezbjeđuje: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buFont typeface="Calibri" panose="020F0502020204030204" pitchFamily="34" charset="0"/>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Jedinstveni izbor nastavnih metafora i koncepata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buFont typeface="Calibri" panose="020F0502020204030204" pitchFamily="34" charset="0"/>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Interaktivnost među korisnicima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buFont typeface="Calibri" panose="020F0502020204030204" pitchFamily="34" charset="0"/>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Održavanje visokog stepena pažnje učenika čime se pokušava dostići krucijalna prednost koja postoji kod predavanja uživo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Aft>
                <a:spcPts val="1000"/>
              </a:spcAft>
              <a:buFont typeface="Calibri" panose="020F0502020204030204" pitchFamily="34" charset="0"/>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Stalna motiviranost  svih učesnika u nastavnom procesu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520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850CF1-572E-5129-1487-00A78CC7F601}"/>
              </a:ext>
            </a:extLst>
          </p:cNvPr>
          <p:cNvSpPr txBox="1"/>
          <p:nvPr/>
        </p:nvSpPr>
        <p:spPr>
          <a:xfrm>
            <a:off x="1376516" y="1690062"/>
            <a:ext cx="9438968" cy="3477875"/>
          </a:xfrm>
          <a:prstGeom prst="rect">
            <a:avLst/>
          </a:prstGeom>
          <a:noFill/>
        </p:spPr>
        <p:txBody>
          <a:bodyPr wrap="square">
            <a:spAutoFit/>
          </a:bodyPr>
          <a:lstStyle/>
          <a:p>
            <a:r>
              <a:rPr lang="bs-Latn-BA" sz="2000" dirty="0">
                <a:effectLst/>
                <a:latin typeface="Calibri" panose="020F0502020204030204" pitchFamily="34" charset="0"/>
                <a:ea typeface="Calibri" panose="020F0502020204030204" pitchFamily="34" charset="0"/>
                <a:cs typeface="Times New Roman" panose="02020603050405020304" pitchFamily="18" charset="0"/>
              </a:rPr>
              <a:t> Kako prepoznati tehnologiju koja je u istinskoj funkciji unapređenja nastave? Tehnologija mora prilikom  korištenja biti transparentna u odnosz na osobe u procesu učenja, ne smije unositi nove i neočekivane situacije koji bi pristup gradivu na bilo koji način otežale.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bs-Latn-BA" sz="2000" dirty="0">
                <a:effectLst/>
                <a:latin typeface="Calibri" panose="020F0502020204030204" pitchFamily="34" charset="0"/>
                <a:ea typeface="Calibri" panose="020F0502020204030204" pitchFamily="34" charset="0"/>
                <a:cs typeface="Times New Roman" panose="02020603050405020304" pitchFamily="18" charset="0"/>
              </a:rPr>
              <a:t>Ona mora biti jednostavna za korištenje i mora biti dobro poznata. Ne smije udaljavati tok nastave sa fokusa proklamovanih ciljeva, zadataka, sadržaja, kompetencija sadržanih u NPP –ima/ kurikulumu i pretočenih u godišnji, mjesečni i dnevni plan rada.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bs-Latn-BA" sz="2000" dirty="0">
                <a:effectLst/>
                <a:latin typeface="Calibri" panose="020F0502020204030204" pitchFamily="34" charset="0"/>
                <a:ea typeface="Calibri" panose="020F0502020204030204" pitchFamily="34" charset="0"/>
                <a:cs typeface="Times New Roman" panose="02020603050405020304" pitchFamily="18" charset="0"/>
              </a:rPr>
              <a:t>Tehologija opskrbjena vještačkom inteligencijom, npr., uz pomoć Semantičkog weba, je u mogućnosti da simulirapredavača koji proizvoljan  broj puta objašnjava određene pojmove, pačak i da daje kruta, već pripremljena objašnjenja („gotove istine“).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bs-Latn-BA" sz="2000" dirty="0">
                <a:effectLst/>
                <a:latin typeface="Calibri" panose="020F0502020204030204" pitchFamily="34" charset="0"/>
                <a:ea typeface="Calibri" panose="020F0502020204030204" pitchFamily="34" charset="0"/>
                <a:cs typeface="Times New Roman" panose="02020603050405020304" pitchFamily="18" charset="0"/>
              </a:rPr>
              <a:t>Ona može obezbijediti interaktivnost, razlažući svaki korak procesa učenja i podučavanja</a:t>
            </a:r>
            <a:endParaRPr lang="en-US" sz="2000" dirty="0"/>
          </a:p>
        </p:txBody>
      </p:sp>
    </p:spTree>
    <p:extLst>
      <p:ext uri="{BB962C8B-B14F-4D97-AF65-F5344CB8AC3E}">
        <p14:creationId xmlns:p14="http://schemas.microsoft.com/office/powerpoint/2010/main" val="337471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6C1ACA-C087-CA68-34EC-CFDDE5A427B4}"/>
              </a:ext>
            </a:extLst>
          </p:cNvPr>
          <p:cNvSpPr txBox="1"/>
          <p:nvPr/>
        </p:nvSpPr>
        <p:spPr>
          <a:xfrm>
            <a:off x="1145458" y="562063"/>
            <a:ext cx="8642554" cy="2436949"/>
          </a:xfrm>
          <a:prstGeom prst="rect">
            <a:avLst/>
          </a:prstGeom>
          <a:noFill/>
        </p:spPr>
        <p:txBody>
          <a:bodyPr wrap="square">
            <a:spAutoFit/>
          </a:bodyPr>
          <a:lstStyle/>
          <a:p>
            <a:pPr marL="0" marR="0">
              <a:lnSpc>
                <a:spcPct val="200000"/>
              </a:lnSpc>
              <a:spcAft>
                <a:spcPts val="1000"/>
              </a:spcAft>
              <a:buNone/>
            </a:pPr>
            <a:r>
              <a:rPr lang="bs-Latn-BA" sz="1300" dirty="0">
                <a:effectLst/>
                <a:latin typeface="Calibri" panose="020F0502020204030204" pitchFamily="34" charset="0"/>
                <a:ea typeface="Calibri" panose="020F0502020204030204" pitchFamily="34" charset="0"/>
                <a:cs typeface="Times New Roman" panose="02020603050405020304" pitchFamily="18" charset="0"/>
              </a:rPr>
              <a:t>Tehnologija kao dinamički interaktivni sistem za podršku učenju i podučavanju daje najveće mogućnosti u pravcu unapređenja nastave. Ona može obezbijediti učenje zasnovano na ponavljanju i  oponašanju. Kroz niz primjera u procesu učenja, učenik  vidi kako se nešto može uraditi na mnogo različitih pripremljenih situacija.  Nakon toga on može to probati sam uz mogućnost  korekcije od strane instruktora ili tehnologije. Ovakav koncept  je gotovo nemoguće izvesti kod klasične nastave i bilo kog vide ne/individalizirave nastave. Novo nastavno okruženje se može obezbijediti jedino kod individualne nastave, i u tom smislu ovakav pristup je veliki otklon od tradicionalne, frontalne nastave.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8500A2-CEC2-EFE8-4121-DBEFFAAC0043}"/>
              </a:ext>
            </a:extLst>
          </p:cNvPr>
          <p:cNvSpPr txBox="1"/>
          <p:nvPr/>
        </p:nvSpPr>
        <p:spPr>
          <a:xfrm>
            <a:off x="1111044" y="3252019"/>
            <a:ext cx="8711381" cy="2965299"/>
          </a:xfrm>
          <a:prstGeom prst="rect">
            <a:avLst/>
          </a:prstGeom>
          <a:noFill/>
        </p:spPr>
        <p:txBody>
          <a:bodyPr wrap="square">
            <a:spAutoFit/>
          </a:bodyPr>
          <a:lstStyle/>
          <a:p>
            <a:pPr marL="0" marR="0">
              <a:lnSpc>
                <a:spcPct val="200000"/>
              </a:lnSpc>
              <a:spcAft>
                <a:spcPts val="1000"/>
              </a:spcAft>
              <a:buNone/>
            </a:pPr>
            <a:r>
              <a:rPr lang="bs-Latn-BA" sz="1300" dirty="0">
                <a:effectLst/>
                <a:latin typeface="Calibri" panose="020F0502020204030204" pitchFamily="34" charset="0"/>
                <a:ea typeface="Calibri" panose="020F0502020204030204" pitchFamily="34" charset="0"/>
                <a:cs typeface="Times New Roman" panose="02020603050405020304" pitchFamily="18" charset="0"/>
              </a:rPr>
              <a:t> Nastavnik koji osjeća svakodnevnu potrebu za inovacijom, unapređenjem nastave, istraživanjem u pogledu nastavnih metoda i strategija, te pokušava da ih primjeni u radu, on postaje „dragulj“ u nastavnim procesu spreman da otkriva, istražuje, prihvata i primjenjuje na racionalan način tehnologiju i odgovara na nove nastavne uzazove. U protivnom postaje izgubljen u „vremenu i prostoru“.</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Aft>
                <a:spcPts val="1000"/>
              </a:spcAft>
              <a:buNone/>
            </a:pPr>
            <a:r>
              <a:rPr lang="bs-Latn-BA" sz="1300" dirty="0">
                <a:effectLst/>
                <a:latin typeface="Calibri" panose="020F0502020204030204" pitchFamily="34" charset="0"/>
                <a:ea typeface="Calibri" panose="020F0502020204030204" pitchFamily="34" charset="0"/>
                <a:cs typeface="Times New Roman" panose="02020603050405020304" pitchFamily="18" charset="0"/>
              </a:rPr>
              <a:t>Zaključak je , da nije bitno koja tehnologija se koristi, nego kako se koristi. Onog trenutka kada nastavnik ili učenik prestane misliti o tehnologiji kao o nečemu odvojenom od njega samog, smatra se istinski usvojenom.  Ona tada za njih nije opterećenje, nego pomoć i zadovoljstvo u radu.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07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8AC4-23EC-7A4C-E8BD-01479116612D}"/>
              </a:ext>
            </a:extLst>
          </p:cNvPr>
          <p:cNvSpPr>
            <a:spLocks noGrp="1"/>
          </p:cNvSpPr>
          <p:nvPr>
            <p:ph type="title"/>
          </p:nvPr>
        </p:nvSpPr>
        <p:spPr>
          <a:xfrm>
            <a:off x="1066800" y="2616848"/>
            <a:ext cx="10058400" cy="1450757"/>
          </a:xfrm>
        </p:spPr>
        <p:txBody>
          <a:bodyPr/>
          <a:lstStyle/>
          <a:p>
            <a:pPr algn="ctr"/>
            <a:r>
              <a:rPr lang="en-US" dirty="0"/>
              <a:t>HVALA NA PA</a:t>
            </a:r>
            <a:r>
              <a:rPr lang="bs-Latn-BA" dirty="0"/>
              <a:t>ŽNJI</a:t>
            </a:r>
            <a:r>
              <a:rPr lang="en-US" dirty="0"/>
              <a:t>!</a:t>
            </a:r>
          </a:p>
        </p:txBody>
      </p:sp>
    </p:spTree>
    <p:extLst>
      <p:ext uri="{BB962C8B-B14F-4D97-AF65-F5344CB8AC3E}">
        <p14:creationId xmlns:p14="http://schemas.microsoft.com/office/powerpoint/2010/main" val="398557626"/>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{3410A4C6-82D2-428A-AF17-AD03AA3636E3}TF235124e3-e6db-4c6d-93c8-733f2fadbc609fb6f57c_win32-b1e91d96f19e</Template>
  <TotalTime>41</TotalTime>
  <Words>756</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Georgia Pro Cond Light</vt:lpstr>
      <vt:lpstr>Speak Pro</vt:lpstr>
      <vt:lpstr>RetrospectVTI</vt:lpstr>
      <vt:lpstr>  TEHNOLOGIJA KAO DINAMIČKI INTERAKTIVNI SISTEM ZA PODRŠKU                                                                                                                                                                                                                                                                                                   UČENJU  I  PODUČAVANJU </vt:lpstr>
      <vt:lpstr>PowerPoint Presentation</vt:lpstr>
      <vt:lpstr>Uvod </vt:lpstr>
      <vt:lpstr>PowerPoint Presentation</vt:lpstr>
      <vt:lpstr>PowerPoint Presentation</vt:lpstr>
      <vt:lpstr>PowerPoint Presentation</vt:lpstr>
      <vt:lpstr>PowerPoint Presentation</vt:lpstr>
      <vt:lpstr>PowerPoint Presentation</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Meris Fazlic</dc:creator>
  <cp:lastModifiedBy>Meris Fazlic</cp:lastModifiedBy>
  <cp:revision>1</cp:revision>
  <dcterms:created xsi:type="dcterms:W3CDTF">2025-09-30T13:34:29Z</dcterms:created>
  <dcterms:modified xsi:type="dcterms:W3CDTF">2025-09-30T14:15:37Z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