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C70EBA62-F1A0-4E3D-8542-DD922E710D4F}" type="datetimeFigureOut">
              <a:rPr lang="en-US" smtClean="0"/>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297E4460-4FB4-45D4-A963-F164A139470B}"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C70EBA62-F1A0-4E3D-8542-DD922E710D4F}"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7E4460-4FB4-45D4-A963-F164A139470B}"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C70EBA62-F1A0-4E3D-8542-DD922E710D4F}"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7E4460-4FB4-45D4-A963-F164A139470B}"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C70EBA62-F1A0-4E3D-8542-DD922E710D4F}"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7E4460-4FB4-45D4-A963-F164A139470B}"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endParaRPr lang="en-US" smtClean="0"/>
          </a:p>
        </p:txBody>
      </p:sp>
      <p:sp>
        <p:nvSpPr>
          <p:cNvPr id="4" name="Date Placeholder 3"/>
          <p:cNvSpPr>
            <a:spLocks noGrp="1"/>
          </p:cNvSpPr>
          <p:nvPr>
            <p:ph type="dt" sz="half" idx="10"/>
          </p:nvPr>
        </p:nvSpPr>
        <p:spPr/>
        <p:txBody>
          <a:bodyPr/>
          <a:lstStyle/>
          <a:p>
            <a:fld id="{C70EBA62-F1A0-4E3D-8542-DD922E710D4F}"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7E4460-4FB4-45D4-A963-F164A139470B}"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C70EBA62-F1A0-4E3D-8542-DD922E710D4F}"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7E4460-4FB4-45D4-A963-F164A139470B}"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endParaRPr lang="en-US" smtClean="0"/>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C70EBA62-F1A0-4E3D-8542-DD922E710D4F}"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7E4460-4FB4-45D4-A963-F164A139470B}"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0EBA62-F1A0-4E3D-8542-DD922E710D4F}"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7E4460-4FB4-45D4-A963-F164A139470B}"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0EBA62-F1A0-4E3D-8542-DD922E710D4F}"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7E4460-4FB4-45D4-A963-F164A139470B}"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defRPr/>
            </a:pPr>
            <a:r>
              <a:rPr lang="en-US" smtClean="0"/>
              <a:t>Edit Master text styles</a:t>
            </a:r>
            <a:endParaRPr lang="en-US" smtClean="0"/>
          </a:p>
        </p:txBody>
      </p:sp>
      <p:sp>
        <p:nvSpPr>
          <p:cNvPr id="5" name="Date Placeholder 4"/>
          <p:cNvSpPr>
            <a:spLocks noGrp="1"/>
          </p:cNvSpPr>
          <p:nvPr>
            <p:ph type="dt" sz="half" idx="10"/>
          </p:nvPr>
        </p:nvSpPr>
        <p:spPr/>
        <p:txBody>
          <a:bodyPr/>
          <a:lstStyle/>
          <a:p>
            <a:fld id="{C70EBA62-F1A0-4E3D-8542-DD922E710D4F}"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297E4460-4FB4-45D4-A963-F164A139470B}"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endParaRPr lang="en-US" smtClean="0"/>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C70EBA62-F1A0-4E3D-8542-DD922E710D4F}" type="datetimeFigureOut">
              <a:rPr lang="en-US" smtClean="0"/>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297E4460-4FB4-45D4-A963-F164A139470B}"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smtClean="0"/>
              <a:t>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C70EBA62-F1A0-4E3D-8542-DD922E710D4F}" type="datetimeFigureOut">
              <a:rPr lang="en-US" smtClean="0"/>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297E4460-4FB4-45D4-A963-F164A139470B}"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anose="020B0604020202020204" pitchFamily="34" charset="0"/>
        <a:buChar char=" "/>
        <a:defRPr sz="2400" kern="1200">
          <a:solidFill>
            <a:schemeClr val="tx1">
              <a:lumMod val="85000"/>
              <a:lumOff val="15000"/>
            </a:schemeClr>
          </a:solidFill>
          <a:latin typeface="+mn-lt"/>
          <a:ea typeface="+mn-ea"/>
          <a:cs typeface="+mn-cs"/>
        </a:defRPr>
      </a:lvl1pPr>
      <a:lvl2pPr marL="347345" indent="-342900" algn="l" defTabSz="914400" rtl="0" eaLnBrk="1" latinLnBrk="0" hangingPunct="1">
        <a:lnSpc>
          <a:spcPct val="85000"/>
        </a:lnSpc>
        <a:spcBef>
          <a:spcPts val="600"/>
        </a:spcBef>
        <a:buFont typeface="Arial" panose="020B0604020202020204"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anose="020B0604020202020204"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5pPr>
      <a:lvl6pPr marL="1200150" indent="-22860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6pPr>
      <a:lvl7pPr marL="1400175" indent="-22860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7pPr>
      <a:lvl8pPr marL="1600200" indent="-22860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8pPr>
      <a:lvl9pPr marL="1800225" indent="-228600" algn="l" defTabSz="914400" rtl="0" eaLnBrk="1" latinLnBrk="0" hangingPunct="1">
        <a:lnSpc>
          <a:spcPct val="85000"/>
        </a:lnSpc>
        <a:spcBef>
          <a:spcPts val="600"/>
        </a:spcBef>
        <a:buFont typeface="Arial" panose="020B0604020202020204"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4.jpeg"/><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5.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7474" y="838985"/>
            <a:ext cx="10782300" cy="4128941"/>
          </a:xfrm>
        </p:spPr>
        <p:txBody>
          <a:bodyPr/>
          <a:lstStyle/>
          <a:p>
            <a:pPr algn="ctr"/>
            <a:r>
              <a:rPr lang="bs-Latn-BA" sz="6600" dirty="0" smtClean="0"/>
              <a:t>STAVOVI UČENIKA O ZLOSTAVLJANJU DJECE U PORODICI</a:t>
            </a:r>
            <a:endParaRPr lang="en-US" sz="6600" dirty="0"/>
          </a:p>
        </p:txBody>
      </p:sp>
      <p:sp>
        <p:nvSpPr>
          <p:cNvPr id="4" name="TextBox 3"/>
          <p:cNvSpPr txBox="1"/>
          <p:nvPr/>
        </p:nvSpPr>
        <p:spPr>
          <a:xfrm>
            <a:off x="8342722" y="565608"/>
            <a:ext cx="3139125" cy="369332"/>
          </a:xfrm>
          <a:prstGeom prst="rect">
            <a:avLst/>
          </a:prstGeom>
          <a:noFill/>
        </p:spPr>
        <p:txBody>
          <a:bodyPr wrap="square" rtlCol="0">
            <a:spAutoFit/>
          </a:bodyPr>
          <a:lstStyle/>
          <a:p>
            <a:r>
              <a:rPr lang="bs-Latn-BA" dirty="0" smtClean="0">
                <a:solidFill>
                  <a:schemeClr val="bg1"/>
                </a:solidFill>
              </a:rPr>
              <a:t>Osnovna škola „Turbe“</a:t>
            </a:r>
            <a:endParaRPr lang="en-US" dirty="0">
              <a:solidFill>
                <a:schemeClr val="bg1"/>
              </a:solidFill>
            </a:endParaRPr>
          </a:p>
        </p:txBody>
      </p:sp>
      <p:sp>
        <p:nvSpPr>
          <p:cNvPr id="5" name="TextBox 4"/>
          <p:cNvSpPr txBox="1"/>
          <p:nvPr/>
        </p:nvSpPr>
        <p:spPr>
          <a:xfrm>
            <a:off x="9181707" y="6061435"/>
            <a:ext cx="3789576" cy="369332"/>
          </a:xfrm>
          <a:prstGeom prst="rect">
            <a:avLst/>
          </a:prstGeom>
          <a:noFill/>
        </p:spPr>
        <p:txBody>
          <a:bodyPr wrap="square" rtlCol="0">
            <a:spAutoFit/>
          </a:bodyPr>
          <a:lstStyle/>
          <a:p>
            <a:r>
              <a:rPr lang="bs-Latn-BA" dirty="0" smtClean="0">
                <a:solidFill>
                  <a:schemeClr val="bg1"/>
                </a:solidFill>
              </a:rPr>
              <a:t>Školska godina 2024/25</a:t>
            </a:r>
            <a:r>
              <a:rPr lang="bs-Latn-BA" dirty="0" smtClean="0"/>
              <a:t>.</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4453" y="0"/>
            <a:ext cx="10718292" cy="1300899"/>
          </a:xfrm>
        </p:spPr>
        <p:txBody>
          <a:bodyPr/>
          <a:lstStyle/>
          <a:p>
            <a:r>
              <a:rPr lang="bs-Latn-BA" sz="4800" dirty="0" smtClean="0"/>
              <a:t>LITERATURA</a:t>
            </a:r>
            <a:endParaRPr lang="en-US" sz="4800" dirty="0"/>
          </a:p>
        </p:txBody>
      </p:sp>
      <p:sp>
        <p:nvSpPr>
          <p:cNvPr id="3" name="Subtitle 2"/>
          <p:cNvSpPr>
            <a:spLocks noGrp="1"/>
          </p:cNvSpPr>
          <p:nvPr>
            <p:ph type="subTitle" idx="1"/>
          </p:nvPr>
        </p:nvSpPr>
        <p:spPr>
          <a:xfrm>
            <a:off x="113122" y="1781665"/>
            <a:ext cx="11764651" cy="5175316"/>
          </a:xfrm>
        </p:spPr>
        <p:txBody>
          <a:bodyPr/>
          <a:lstStyle/>
          <a:p>
            <a:pPr marL="457200" indent="-457200">
              <a:buClr>
                <a:schemeClr val="accent6">
                  <a:lumMod val="50000"/>
                </a:schemeClr>
              </a:buClr>
              <a:buFont typeface="Wingdings" panose="05000000000000000000" pitchFamily="2" charset="2"/>
              <a:buChar char="q"/>
            </a:pPr>
            <a:r>
              <a:rPr lang="bs-Latn-BA" dirty="0" smtClean="0"/>
              <a:t>Cristiane Sanderson - “Zavođenje djeteta”</a:t>
            </a:r>
            <a:endParaRPr lang="bs-Latn-BA" dirty="0" smtClean="0"/>
          </a:p>
          <a:p>
            <a:pPr marL="457200" indent="-457200">
              <a:buClr>
                <a:schemeClr val="accent6">
                  <a:lumMod val="50000"/>
                </a:schemeClr>
              </a:buClr>
              <a:buFont typeface="Wingdings" panose="05000000000000000000" pitchFamily="2" charset="2"/>
              <a:buChar char="q"/>
            </a:pPr>
            <a:r>
              <a:rPr lang="bs-Latn-BA" dirty="0"/>
              <a:t>Didaktički putokazi,časopis za nastavnu teoriju i praksu </a:t>
            </a:r>
            <a:endParaRPr lang="bs-Latn-BA" dirty="0"/>
          </a:p>
          <a:p>
            <a:pPr marL="457200" indent="-457200">
              <a:buClr>
                <a:schemeClr val="accent6">
                  <a:lumMod val="50000"/>
                </a:schemeClr>
              </a:buClr>
              <a:buFont typeface="Wingdings" panose="05000000000000000000" pitchFamily="2" charset="2"/>
              <a:buChar char="q"/>
            </a:pPr>
            <a:r>
              <a:rPr lang="bs-Latn-BA" dirty="0" smtClean="0"/>
              <a:t>Redžo Čaušević - “Trauma i škola”-Zenica</a:t>
            </a:r>
            <a:endParaRPr lang="bs-Latn-BA" dirty="0" smtClean="0"/>
          </a:p>
          <a:p>
            <a:pPr marL="457200" indent="-457200">
              <a:buClr>
                <a:schemeClr val="accent6">
                  <a:lumMod val="50000"/>
                </a:schemeClr>
              </a:buClr>
              <a:buFont typeface="Wingdings" panose="05000000000000000000" pitchFamily="2" charset="2"/>
              <a:buChar char="q"/>
            </a:pPr>
            <a:r>
              <a:rPr lang="bs-Latn-BA" dirty="0" smtClean="0"/>
              <a:t>Dr Petar Mandić i dr Nedeljka Gajanović - “Psihologija u službi učenja i nastave”- Lukavac</a:t>
            </a:r>
            <a:endParaRPr lang="bs-Latn-BA" dirty="0" smtClean="0"/>
          </a:p>
          <a:p>
            <a:pPr marL="457200" indent="-457200">
              <a:buClr>
                <a:schemeClr val="accent6">
                  <a:lumMod val="50000"/>
                </a:schemeClr>
              </a:buClr>
              <a:buFont typeface="Wingdings" panose="05000000000000000000" pitchFamily="2" charset="2"/>
              <a:buChar char="q"/>
            </a:pPr>
            <a:r>
              <a:rPr lang="bs-Latn-BA" dirty="0" smtClean="0"/>
              <a:t>Internet - Zlostavljanje u porodici</a:t>
            </a:r>
            <a:endParaRPr lang="bs-Latn-BA" dirty="0" smtClean="0"/>
          </a:p>
          <a:p>
            <a:pPr marL="457200" indent="-457200">
              <a:buClr>
                <a:schemeClr val="accent6">
                  <a:lumMod val="50000"/>
                </a:schemeClr>
              </a:buClr>
              <a:buFont typeface="Wingdings" panose="05000000000000000000" pitchFamily="2" charset="2"/>
              <a:buChar char="q"/>
            </a:pPr>
            <a:endParaRPr lang="bs-Latn-BA" dirty="0" smtClean="0"/>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0700" y="742187"/>
            <a:ext cx="10782300" cy="3352800"/>
          </a:xfrm>
        </p:spPr>
        <p:txBody>
          <a:bodyPr/>
          <a:lstStyle/>
          <a:p>
            <a:pPr algn="ctr"/>
            <a:r>
              <a:rPr lang="bs-Latn-BA" dirty="0" smtClean="0"/>
              <a:t>HVALA NA PAŽNJI!</a:t>
            </a:r>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6000">
        <p15:prstTrans prst="curtains"/>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3633" y="0"/>
            <a:ext cx="10969045" cy="1228016"/>
          </a:xfrm>
        </p:spPr>
        <p:txBody>
          <a:bodyPr/>
          <a:lstStyle/>
          <a:p>
            <a:r>
              <a:rPr lang="bs-Latn-BA" sz="4800" dirty="0" smtClean="0"/>
              <a:t>SADRŽAJ</a:t>
            </a:r>
            <a:endParaRPr lang="en-US" sz="4800" dirty="0"/>
          </a:p>
        </p:txBody>
      </p:sp>
      <p:sp>
        <p:nvSpPr>
          <p:cNvPr id="3" name="Subtitle 2"/>
          <p:cNvSpPr>
            <a:spLocks noGrp="1"/>
          </p:cNvSpPr>
          <p:nvPr>
            <p:ph type="subTitle" idx="1"/>
          </p:nvPr>
        </p:nvSpPr>
        <p:spPr>
          <a:xfrm>
            <a:off x="254524" y="1838227"/>
            <a:ext cx="9641189" cy="4675694"/>
          </a:xfrm>
        </p:spPr>
        <p:txBody>
          <a:bodyPr>
            <a:normAutofit/>
          </a:bodyPr>
          <a:lstStyle/>
          <a:p>
            <a:pPr marL="457200" indent="-457200">
              <a:buClr>
                <a:schemeClr val="accent6">
                  <a:lumMod val="50000"/>
                </a:schemeClr>
              </a:buClr>
              <a:buFont typeface="Wingdings" panose="05000000000000000000" pitchFamily="2" charset="2"/>
              <a:buChar char="q"/>
            </a:pPr>
            <a:r>
              <a:rPr lang="bs-Latn-BA" sz="4400" dirty="0" smtClean="0"/>
              <a:t>Uvod</a:t>
            </a:r>
            <a:endParaRPr lang="bs-Latn-BA" sz="4400" dirty="0" smtClean="0"/>
          </a:p>
          <a:p>
            <a:pPr marL="457200" indent="-457200">
              <a:buClr>
                <a:schemeClr val="accent6">
                  <a:lumMod val="50000"/>
                </a:schemeClr>
              </a:buClr>
              <a:buFont typeface="Wingdings" panose="05000000000000000000" pitchFamily="2" charset="2"/>
              <a:buChar char="q"/>
            </a:pPr>
            <a:r>
              <a:rPr lang="bs-Latn-BA" sz="4400" dirty="0" smtClean="0"/>
              <a:t>Kategorije zlostavljanja djece</a:t>
            </a:r>
            <a:endParaRPr lang="bs-Latn-BA" sz="4400" dirty="0" smtClean="0"/>
          </a:p>
          <a:p>
            <a:pPr marL="457200" indent="-457200">
              <a:buClr>
                <a:schemeClr val="accent6">
                  <a:lumMod val="50000"/>
                </a:schemeClr>
              </a:buClr>
              <a:buFont typeface="Wingdings" panose="05000000000000000000" pitchFamily="2" charset="2"/>
              <a:buChar char="q"/>
            </a:pPr>
            <a:r>
              <a:rPr lang="bs-Latn-BA" sz="4400" dirty="0" smtClean="0"/>
              <a:t>Metodološki pristup problemu</a:t>
            </a:r>
            <a:endParaRPr lang="bs-Latn-BA" sz="4400" dirty="0" smtClean="0"/>
          </a:p>
          <a:p>
            <a:pPr marL="457200" indent="-457200">
              <a:buClr>
                <a:schemeClr val="accent6">
                  <a:lumMod val="50000"/>
                </a:schemeClr>
              </a:buClr>
              <a:buFont typeface="Wingdings" panose="05000000000000000000" pitchFamily="2" charset="2"/>
              <a:buChar char="q"/>
            </a:pPr>
            <a:r>
              <a:rPr lang="bs-Latn-BA" sz="4400" dirty="0" smtClean="0"/>
              <a:t>Značaj istraživanja</a:t>
            </a:r>
            <a:endParaRPr lang="bs-Latn-BA" sz="4400" dirty="0" smtClean="0"/>
          </a:p>
          <a:p>
            <a:pPr marL="457200" indent="-457200">
              <a:buClr>
                <a:schemeClr val="accent6">
                  <a:lumMod val="50000"/>
                </a:schemeClr>
              </a:buClr>
              <a:buFont typeface="Wingdings" panose="05000000000000000000" pitchFamily="2" charset="2"/>
              <a:buChar char="q"/>
            </a:pPr>
            <a:r>
              <a:rPr lang="bs-Latn-BA" sz="4400" dirty="0" smtClean="0"/>
              <a:t>Zaključak</a:t>
            </a:r>
            <a:endParaRPr lang="bs-Latn-BA" sz="4400" dirty="0" smtClean="0"/>
          </a:p>
          <a:p>
            <a:pPr marL="457200" indent="-457200">
              <a:buClr>
                <a:schemeClr val="accent6">
                  <a:lumMod val="50000"/>
                </a:schemeClr>
              </a:buClr>
              <a:buFont typeface="Wingdings" panose="05000000000000000000" pitchFamily="2" charset="2"/>
              <a:buChar char="q"/>
            </a:pPr>
            <a:r>
              <a:rPr lang="bs-Latn-BA" sz="4400" dirty="0" smtClean="0"/>
              <a:t>Literatura</a:t>
            </a:r>
            <a:endParaRPr lang="bs-Latn-BA" sz="4400" dirty="0" smtClean="0"/>
          </a:p>
          <a:p>
            <a:pPr marL="457200" indent="-457200">
              <a:buClr>
                <a:schemeClr val="accent6">
                  <a:lumMod val="50000"/>
                </a:schemeClr>
              </a:buClr>
              <a:buFont typeface="Wingdings" panose="05000000000000000000" pitchFamily="2" charset="2"/>
              <a:buChar char="q"/>
            </a:pPr>
            <a:endParaRPr lang="bs-Latn-BA" sz="4400" dirty="0" smtClean="0"/>
          </a:p>
          <a:p>
            <a:pPr>
              <a:buClr>
                <a:schemeClr val="accent6">
                  <a:lumMod val="50000"/>
                </a:schemeClr>
              </a:buClr>
            </a:pPr>
            <a:endParaRPr lang="bs-Latn-BA" dirty="0" smtClean="0"/>
          </a:p>
          <a:p>
            <a:pPr>
              <a:buClr>
                <a:schemeClr val="accent6">
                  <a:lumMod val="50000"/>
                </a:schemeClr>
              </a:buClr>
            </a:pPr>
            <a:endParaRPr lang="bs-Latn-BA" dirty="0" smtClean="0"/>
          </a:p>
          <a:p>
            <a:pPr>
              <a:buClr>
                <a:schemeClr val="accent6">
                  <a:lumMod val="50000"/>
                </a:schemeClr>
              </a:buClr>
            </a:pPr>
            <a:endParaRPr lang="bs-Latn-BA" dirty="0" smtClean="0"/>
          </a:p>
        </p:txBody>
      </p:sp>
    </p:spTree>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97204" y="320511"/>
            <a:ext cx="10188600" cy="1074656"/>
          </a:xfrm>
        </p:spPr>
        <p:txBody>
          <a:bodyPr/>
          <a:lstStyle/>
          <a:p>
            <a:pPr algn="ctr"/>
            <a:r>
              <a:rPr lang="bs-Latn-BA" sz="6600" dirty="0" smtClean="0"/>
              <a:t>UVOD</a:t>
            </a:r>
            <a:endParaRPr lang="en-US" sz="6600" dirty="0"/>
          </a:p>
        </p:txBody>
      </p:sp>
      <p:sp>
        <p:nvSpPr>
          <p:cNvPr id="3" name="Subtitle 2"/>
          <p:cNvSpPr>
            <a:spLocks noGrp="1"/>
          </p:cNvSpPr>
          <p:nvPr>
            <p:ph type="subTitle" idx="1"/>
          </p:nvPr>
        </p:nvSpPr>
        <p:spPr>
          <a:xfrm>
            <a:off x="235672" y="1659118"/>
            <a:ext cx="11651530" cy="5410985"/>
          </a:xfrm>
        </p:spPr>
        <p:txBody>
          <a:bodyPr>
            <a:normAutofit fontScale="92500" lnSpcReduction="10000"/>
          </a:bodyPr>
          <a:lstStyle/>
          <a:p>
            <a:r>
              <a:rPr lang="bs-Latn-BA" sz="2800" dirty="0" smtClean="0"/>
              <a:t>Za pravilan razvoj ličnosti najveći značaj ima porodica,odnosi i položaj koji u njoj ima dijete.To znači da je za dijete važno da ima osjećaj sigurnosti,da ga roditelji vole i brinu se o njemu.Ako roditelji nedovoljno brinu o djetetu,ne pokazuju ili nemaju dovoljno ljubavi za njega,smatraju ga svojinom i da mogu sa njim raditi šta žele(udarati,vrijeđati,omalovažavati,seksualno napastvovati),onda možemo reći da takvi roditelji vrše nasilje nad djetetom.Nasilje nad djetetom u porodici ne vrše samo roditelji,već i druge osobe:starija braća,sestre,očuh,pomajka ili drugi članovi porodice.U većini slučajeva nasilje nije jednokratan događaj,nego maltretiranje traje godinama te se u tom razdoblju nasilje povećava kao i izloženost nasilju.Žrtve nasilja veoma se teško odlučuju potražiti pomoć od javnih službi.Dvadeseto stoljeće donijelo je značajne promjene u kvalitetu odnosa roditelja prema djeci,ali nije iskorijenjeno maltretiranje djece od strane odraslih.Zlostavljanje djece u porodici je aktuelan problem,ali o njemu se malo govori,više se govori o pravima djece,dok se o zlostavljanju govori samo kada se desi incident.Međutim,ne dešava se zlostavljanje samo u porodici,zlostavljane djece može se dešavati i u institucijama,na primjer,u školi,ali to nije tema ovog rada.</a:t>
            </a:r>
            <a:endParaRPr lang="en-US" sz="2800"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crush"/>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4524" y="47134"/>
            <a:ext cx="10622233" cy="832090"/>
          </a:xfrm>
        </p:spPr>
        <p:txBody>
          <a:bodyPr/>
          <a:lstStyle/>
          <a:p>
            <a:pPr algn="ctr"/>
            <a:r>
              <a:rPr lang="bs-Latn-BA" sz="4800" dirty="0" smtClean="0"/>
              <a:t>KATEGORIJE ZLOSTAVLJANJA DJECE</a:t>
            </a:r>
            <a:endParaRPr lang="en-US" sz="4800" dirty="0"/>
          </a:p>
        </p:txBody>
      </p:sp>
      <p:sp>
        <p:nvSpPr>
          <p:cNvPr id="3" name="Subtitle 2"/>
          <p:cNvSpPr>
            <a:spLocks noGrp="1"/>
          </p:cNvSpPr>
          <p:nvPr>
            <p:ph type="subTitle" idx="1"/>
          </p:nvPr>
        </p:nvSpPr>
        <p:spPr>
          <a:xfrm>
            <a:off x="103696" y="879225"/>
            <a:ext cx="11990894" cy="5842086"/>
          </a:xfrm>
        </p:spPr>
        <p:txBody>
          <a:bodyPr>
            <a:normAutofit/>
          </a:bodyPr>
          <a:lstStyle/>
          <a:p>
            <a:r>
              <a:rPr lang="bs-Latn-BA" sz="2800" dirty="0" smtClean="0"/>
              <a:t>Najčešće kategorije zlostavljanja djece su:</a:t>
            </a:r>
            <a:endParaRPr lang="bs-Latn-BA" sz="2800" dirty="0" smtClean="0"/>
          </a:p>
          <a:p>
            <a:pPr marL="457200" indent="-457200">
              <a:buClr>
                <a:schemeClr val="accent6">
                  <a:lumMod val="50000"/>
                </a:schemeClr>
              </a:buClr>
              <a:buFont typeface="Wingdings" panose="05000000000000000000" pitchFamily="2" charset="2"/>
              <a:buChar char="q"/>
            </a:pPr>
            <a:r>
              <a:rPr lang="bs-Latn-BA" sz="2400" dirty="0" smtClean="0"/>
              <a:t>Tjelesno zlostavljanje(ukoliko fizička kazna dominira u odgoju djece,možemo reći da u toj porodici nad djecom roditelji vrše nasilje.Rezultat ovog nasilja je nanošenje tjelesne povrede i boli).</a:t>
            </a:r>
            <a:endParaRPr lang="bs-Latn-BA" sz="2400" dirty="0" smtClean="0"/>
          </a:p>
          <a:p>
            <a:pPr marL="457200" indent="-457200">
              <a:buClr>
                <a:schemeClr val="accent6">
                  <a:lumMod val="50000"/>
                </a:schemeClr>
              </a:buClr>
              <a:buFont typeface="Wingdings" panose="05000000000000000000" pitchFamily="2" charset="2"/>
              <a:buChar char="q"/>
            </a:pPr>
            <a:r>
              <a:rPr lang="bs-Latn-BA" sz="2400" dirty="0" smtClean="0"/>
              <a:t>Emocionalno zlostavljanje(ova vrsta nasilja u djetetu stvara emocionalne tenzije,djetetu se govori da je bezvrijedno i ona se izlažu negativnim prizorima.Dijete koje nije </a:t>
            </a:r>
            <a:r>
              <a:rPr lang="bs-Latn-BA" sz="2400" dirty="0" smtClean="0"/>
              <a:t>dovoljno </a:t>
            </a:r>
            <a:r>
              <a:rPr lang="bs-Latn-BA" sz="2400" dirty="0" smtClean="0"/>
              <a:t>voljeno,u kasnijem životu će imati ozbiljne </a:t>
            </a:r>
            <a:r>
              <a:rPr lang="bs-Latn-BA" sz="2400" dirty="0" smtClean="0"/>
              <a:t>posljedice </a:t>
            </a:r>
            <a:r>
              <a:rPr lang="bs-Latn-BA" sz="2400" dirty="0" smtClean="0"/>
              <a:t>po mentalno zdravlje.)</a:t>
            </a:r>
            <a:endParaRPr lang="bs-Latn-BA" sz="2400" dirty="0" smtClean="0"/>
          </a:p>
          <a:p>
            <a:pPr marL="457200" indent="-457200">
              <a:buClr>
                <a:schemeClr val="accent6">
                  <a:lumMod val="50000"/>
                </a:schemeClr>
              </a:buClr>
              <a:buFont typeface="Wingdings" panose="05000000000000000000" pitchFamily="2" charset="2"/>
              <a:buChar char="q"/>
            </a:pPr>
            <a:r>
              <a:rPr lang="bs-Latn-BA" sz="2400" dirty="0" smtClean="0"/>
              <a:t>Zapostavljanje djeteta(u ovu vrstu zlostavljanja ubraja se:nedovoljno hranjenje,ne pružanje odgovarajućeg skloništa,nedovoljna briga za dijete,...Pokazatelji:prljavo,neuredno,stalno umorno dijete).</a:t>
            </a:r>
            <a:endParaRPr lang="bs-Latn-BA" sz="2400" dirty="0" smtClean="0"/>
          </a:p>
          <a:p>
            <a:pPr marL="457200" indent="-457200">
              <a:buClr>
                <a:schemeClr val="accent6">
                  <a:lumMod val="50000"/>
                </a:schemeClr>
              </a:buClr>
              <a:buFont typeface="Wingdings" panose="05000000000000000000" pitchFamily="2" charset="2"/>
              <a:buChar char="q"/>
            </a:pPr>
            <a:r>
              <a:rPr lang="bs-Latn-BA" sz="2400" dirty="0" smtClean="0"/>
              <a:t>Seksualno zlostavljanje(seksualno zlostavljanje ima širok raspon,a ovisi o kulturi,civilizaciji i sl.Pri ovoj vrsti nasilja,dijete se koristi kao seksualni objekat,za zadovoljavanje potreba i žudnji osoba zlostavljača,čemu dijete nije sposobno da se odupre ili da da razborit pristanak zbog neuravnotežene moći.Seksualno zlostavljanje može da se čini djeci bilo kojeg doba,ali po nekim istraživanjima najugroženija djeca su u dobi između 5 i 12 godina.Zlostavljači ovog profila najčešće se nazivaju pedofili.</a:t>
            </a:r>
            <a:endParaRPr lang="bs-Latn-BA" sz="2400" dirty="0" smtClean="0"/>
          </a:p>
          <a:p>
            <a:pPr marL="457200" indent="-457200">
              <a:buClr>
                <a:schemeClr val="accent6">
                  <a:lumMod val="50000"/>
                </a:schemeClr>
              </a:buClr>
              <a:buFont typeface="Wingdings" panose="05000000000000000000" pitchFamily="2" charset="2"/>
              <a:buChar char="q"/>
            </a:pPr>
            <a:endParaRPr lang="bs-Latn-BA" sz="2400" dirty="0" smtClean="0"/>
          </a:p>
          <a:p>
            <a:pPr marL="457200" indent="-457200">
              <a:buFont typeface="Wingdings" panose="05000000000000000000" pitchFamily="2" charset="2"/>
              <a:buChar char="q"/>
            </a:pPr>
            <a:endParaRPr lang="en-US" sz="2400" dirty="0"/>
          </a:p>
        </p:txBody>
      </p:sp>
    </p:spTree>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68171" y="390672"/>
            <a:ext cx="3910384" cy="2512784"/>
          </a:xfrm>
          <a:prstGeom prst="rect">
            <a:avLst/>
          </a:prstGeom>
        </p:spPr>
      </p:pic>
      <p:sp>
        <p:nvSpPr>
          <p:cNvPr id="6" name="TextBox 5"/>
          <p:cNvSpPr txBox="1"/>
          <p:nvPr/>
        </p:nvSpPr>
        <p:spPr>
          <a:xfrm>
            <a:off x="1244338" y="2978870"/>
            <a:ext cx="2677213" cy="369332"/>
          </a:xfrm>
          <a:prstGeom prst="rect">
            <a:avLst/>
          </a:prstGeom>
          <a:noFill/>
        </p:spPr>
        <p:txBody>
          <a:bodyPr wrap="square" rtlCol="0">
            <a:spAutoFit/>
          </a:bodyPr>
          <a:lstStyle/>
          <a:p>
            <a:r>
              <a:rPr lang="bs-Latn-BA" dirty="0" smtClean="0">
                <a:solidFill>
                  <a:schemeClr val="bg1"/>
                </a:solidFill>
              </a:rPr>
              <a:t>Tjelesno zlostavljanje</a:t>
            </a:r>
            <a:endParaRPr lang="en-US" dirty="0">
              <a:solidFill>
                <a:schemeClr val="bg1"/>
              </a:solidFill>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93936" y="466086"/>
            <a:ext cx="3910384" cy="2512784"/>
          </a:xfrm>
          <a:prstGeom prst="rect">
            <a:avLst/>
          </a:prstGeom>
        </p:spPr>
      </p:pic>
      <p:sp>
        <p:nvSpPr>
          <p:cNvPr id="10" name="TextBox 9"/>
          <p:cNvSpPr txBox="1"/>
          <p:nvPr/>
        </p:nvSpPr>
        <p:spPr>
          <a:xfrm>
            <a:off x="7126664" y="2978870"/>
            <a:ext cx="3799002" cy="369332"/>
          </a:xfrm>
          <a:prstGeom prst="rect">
            <a:avLst/>
          </a:prstGeom>
          <a:noFill/>
        </p:spPr>
        <p:txBody>
          <a:bodyPr wrap="square" rtlCol="0">
            <a:spAutoFit/>
          </a:bodyPr>
          <a:lstStyle/>
          <a:p>
            <a:r>
              <a:rPr lang="bs-Latn-BA" dirty="0" smtClean="0">
                <a:solidFill>
                  <a:schemeClr val="bg1"/>
                </a:solidFill>
              </a:rPr>
              <a:t>Emocionalno zlostavljanje</a:t>
            </a:r>
            <a:endParaRPr lang="en-US" dirty="0">
              <a:solidFill>
                <a:schemeClr val="bg1"/>
              </a:solidFill>
            </a:endParaRPr>
          </a:p>
        </p:txBody>
      </p:sp>
      <p:pic>
        <p:nvPicPr>
          <p:cNvPr id="11" name="Picture 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8171" y="3693523"/>
            <a:ext cx="3910384" cy="2512784"/>
          </a:xfrm>
          <a:prstGeom prst="rect">
            <a:avLst/>
          </a:prstGeom>
        </p:spPr>
      </p:pic>
      <p:sp>
        <p:nvSpPr>
          <p:cNvPr id="13" name="TextBox 12"/>
          <p:cNvSpPr txBox="1"/>
          <p:nvPr/>
        </p:nvSpPr>
        <p:spPr>
          <a:xfrm>
            <a:off x="1244338" y="6366962"/>
            <a:ext cx="3751868" cy="369332"/>
          </a:xfrm>
          <a:prstGeom prst="rect">
            <a:avLst/>
          </a:prstGeom>
          <a:noFill/>
        </p:spPr>
        <p:txBody>
          <a:bodyPr wrap="square" rtlCol="0">
            <a:spAutoFit/>
          </a:bodyPr>
          <a:lstStyle/>
          <a:p>
            <a:r>
              <a:rPr lang="bs-Latn-BA" dirty="0" smtClean="0">
                <a:solidFill>
                  <a:schemeClr val="bg1"/>
                </a:solidFill>
              </a:rPr>
              <a:t>Zapostavljanje djeteta</a:t>
            </a:r>
            <a:endParaRPr lang="en-US" dirty="0">
              <a:solidFill>
                <a:schemeClr val="bg1"/>
              </a:solidFill>
            </a:endParaRPr>
          </a:p>
        </p:txBody>
      </p:sp>
      <p:pic>
        <p:nvPicPr>
          <p:cNvPr id="14" name="Picture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93936" y="3680105"/>
            <a:ext cx="3910384" cy="2526202"/>
          </a:xfrm>
          <a:prstGeom prst="rect">
            <a:avLst/>
          </a:prstGeom>
        </p:spPr>
      </p:pic>
      <p:sp>
        <p:nvSpPr>
          <p:cNvPr id="15" name="TextBox 14"/>
          <p:cNvSpPr txBox="1"/>
          <p:nvPr/>
        </p:nvSpPr>
        <p:spPr>
          <a:xfrm>
            <a:off x="7126664" y="6353544"/>
            <a:ext cx="4034672" cy="369332"/>
          </a:xfrm>
          <a:prstGeom prst="rect">
            <a:avLst/>
          </a:prstGeom>
          <a:noFill/>
        </p:spPr>
        <p:txBody>
          <a:bodyPr wrap="square" rtlCol="0">
            <a:spAutoFit/>
          </a:bodyPr>
          <a:lstStyle/>
          <a:p>
            <a:r>
              <a:rPr lang="bs-Latn-BA" dirty="0" smtClean="0">
                <a:solidFill>
                  <a:schemeClr val="bg1"/>
                </a:solidFill>
              </a:rPr>
              <a:t>Seksualno zlostavljanje</a:t>
            </a:r>
            <a:endParaRPr lang="en-US" dirty="0">
              <a:solidFill>
                <a:schemeClr val="bg1"/>
              </a:solidFill>
            </a:endParaRPr>
          </a:p>
        </p:txBody>
      </p:sp>
    </p:spTree>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9549" y="-131975"/>
            <a:ext cx="10718292" cy="933254"/>
          </a:xfrm>
        </p:spPr>
        <p:txBody>
          <a:bodyPr/>
          <a:lstStyle/>
          <a:p>
            <a:pPr algn="ctr"/>
            <a:r>
              <a:rPr lang="bs-Latn-BA" sz="4800" dirty="0" smtClean="0"/>
              <a:t>METODOLOŠKI PRISTUP PROBLEMU</a:t>
            </a:r>
            <a:endParaRPr lang="en-US" sz="4800" dirty="0"/>
          </a:p>
        </p:txBody>
      </p:sp>
      <p:sp>
        <p:nvSpPr>
          <p:cNvPr id="3" name="Subtitle 2"/>
          <p:cNvSpPr>
            <a:spLocks noGrp="1"/>
          </p:cNvSpPr>
          <p:nvPr>
            <p:ph type="subTitle" idx="1"/>
          </p:nvPr>
        </p:nvSpPr>
        <p:spPr>
          <a:xfrm>
            <a:off x="160255" y="744719"/>
            <a:ext cx="11962613" cy="5712643"/>
          </a:xfrm>
        </p:spPr>
        <p:txBody>
          <a:bodyPr>
            <a:normAutofit/>
          </a:bodyPr>
          <a:lstStyle/>
          <a:p>
            <a:r>
              <a:rPr lang="bs-Latn-BA" sz="2800" dirty="0" smtClean="0"/>
              <a:t>Odgoj djece mijenjao se kroz vrijeme.Ponekad je odgoj djeteta uspješan,ponekad bezuspješan te dijete ulazi u svijet odrasilih zapušteno i zanemareno.Odgoj pun kažnjavanja,odbacivanja,“pravljenja razlika“ među djecom i slično,nosi veliki rizik za razvoj djeteta.Ako se nerazumnim mjerama disciplinovanja traži od djeteta </a:t>
            </a:r>
            <a:r>
              <a:rPr lang="bs-Latn-BA" sz="2800" dirty="0" smtClean="0"/>
              <a:t>potpuna </a:t>
            </a:r>
            <a:r>
              <a:rPr lang="bs-Latn-BA" sz="2800" dirty="0" smtClean="0"/>
              <a:t>poslušnost i pokoravanje,roditelj će imati potpuno suprotan rezultat od očekivanog,a to je povučenost u pasivnu samoću,odvajanje sanjarenju,alkoholu i drugim opojnim sredstvima ili u sebi izgrađuje odbrambene mehanizme koji vode ka otuđenju ličnosti.Svake školske godine imamo saznanja da su </a:t>
            </a:r>
            <a:r>
              <a:rPr lang="bs-Latn-BA" sz="2800" dirty="0" smtClean="0"/>
              <a:t>neki </a:t>
            </a:r>
            <a:r>
              <a:rPr lang="bs-Latn-BA" sz="2800" dirty="0" smtClean="0"/>
              <a:t>učenici žrtve nasilja u svojoj porodici.Društvena opravdanost ovog istraživanja ogleda se u mogućnosti bolje saradnje škole i odgovarajućih institucija i preventivi ovog problema.</a:t>
            </a:r>
            <a:endParaRPr lang="en-US" sz="2800" dirty="0"/>
          </a:p>
        </p:txBody>
      </p:sp>
      <p:pic>
        <p:nvPicPr>
          <p:cNvPr id="4" name="Picture 3"/>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809946" y="4454019"/>
            <a:ext cx="3101419" cy="2333280"/>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3888" y="-94268"/>
            <a:ext cx="10443124" cy="1121790"/>
          </a:xfrm>
        </p:spPr>
        <p:txBody>
          <a:bodyPr/>
          <a:lstStyle/>
          <a:p>
            <a:pPr algn="ctr"/>
            <a:r>
              <a:rPr lang="bs-Latn-BA" sz="4800" dirty="0" smtClean="0"/>
              <a:t>ZNAČAJ ISTRAŽIVANJA  ZLOSTAVLJANJA</a:t>
            </a:r>
            <a:endParaRPr lang="en-US" sz="4800" dirty="0"/>
          </a:p>
        </p:txBody>
      </p:sp>
      <p:sp>
        <p:nvSpPr>
          <p:cNvPr id="3" name="Subtitle 2"/>
          <p:cNvSpPr>
            <a:spLocks noGrp="1"/>
          </p:cNvSpPr>
          <p:nvPr>
            <p:ph type="subTitle" idx="1"/>
          </p:nvPr>
        </p:nvSpPr>
        <p:spPr>
          <a:xfrm>
            <a:off x="141402" y="1027522"/>
            <a:ext cx="11943761" cy="5712643"/>
          </a:xfrm>
        </p:spPr>
        <p:txBody>
          <a:bodyPr/>
          <a:lstStyle/>
          <a:p>
            <a:r>
              <a:rPr lang="bs-Latn-BA" dirty="0" smtClean="0"/>
              <a:t>Vrijednost dobivenih rezultata istraživanja i njihova interpretacija bit će pokazatelji gdje i na koji način se škola treba organizovati i pomoći učenicima koji imaju ovaj problem,kako u rješenju tako i u prevenciji istog.Praktična opravdanost ogleda se u tome što će se na osnovu pokazatelja istraživanja utvrditi postojanje ovog problema.Rezultati istraživanja trebalo bi da pokažu činjenično stanje postojanja nasilja u porodici nad djecom,mišljenje učenika o problemu nasilja u porodici,o nekim uzrocima nasilja i načinu rješenja ovog problema.</a:t>
            </a:r>
            <a:endParaRPr lang="en-US" dirty="0"/>
          </a:p>
        </p:txBody>
      </p:sp>
      <p:pic>
        <p:nvPicPr>
          <p:cNvPr id="4" name="Picture 3"/>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9455085" y="4157221"/>
            <a:ext cx="2630078" cy="2328420"/>
          </a:xfrm>
          <a:prstGeom prst="rect">
            <a:avLst/>
          </a:prstGeom>
        </p:spPr>
      </p:pic>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wind"/>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7963" y="148298"/>
            <a:ext cx="10801342" cy="813236"/>
          </a:xfrm>
        </p:spPr>
        <p:txBody>
          <a:bodyPr/>
          <a:lstStyle/>
          <a:p>
            <a:pPr algn="ctr"/>
            <a:r>
              <a:rPr lang="bs-Latn-BA" sz="4800" dirty="0" smtClean="0"/>
              <a:t>KAKO MOŽEMO POMOĆI DJECI?</a:t>
            </a:r>
            <a:endParaRPr lang="en-US" sz="4800" dirty="0"/>
          </a:p>
        </p:txBody>
      </p:sp>
      <p:sp>
        <p:nvSpPr>
          <p:cNvPr id="3" name="Subtitle 2"/>
          <p:cNvSpPr>
            <a:spLocks noGrp="1"/>
          </p:cNvSpPr>
          <p:nvPr>
            <p:ph type="subTitle" idx="1"/>
          </p:nvPr>
        </p:nvSpPr>
        <p:spPr>
          <a:xfrm>
            <a:off x="197963" y="1343320"/>
            <a:ext cx="11830638" cy="5368565"/>
          </a:xfrm>
        </p:spPr>
        <p:txBody>
          <a:bodyPr/>
          <a:lstStyle/>
          <a:p>
            <a:r>
              <a:rPr lang="bs-Latn-BA" dirty="0" smtClean="0"/>
              <a:t>Mladim ljudima koji su izloženi nasilju možemo pomoći da iskažu svoje mišljenje,obaviti razgovore sa roditeljima te djece,da se obrate nekoj organizaciji koja se time bavi i ispitati situaciju u porodici,da se odvoji od roditelja na </a:t>
            </a:r>
            <a:r>
              <a:rPr lang="bs-Latn-BA" dirty="0" smtClean="0"/>
              <a:t>neko </a:t>
            </a:r>
            <a:r>
              <a:rPr lang="bs-Latn-BA" dirty="0" smtClean="0"/>
              <a:t>vrijeme,kako bi roditelji vidjeli šta im djeca znače,upoznati mlade sa ovim problemom,obratiti se ustanovama za ovaj problem,prijaviti osobe koje vrše nasilje,dati savjete,saslušati dijete,tražiti pomoć od nekog drugog ili obratiti se na SOS telefon,udaljiti one koji vrše nasilje,razgovarati sa njima jer su psihički povrijeđeni,da se obrate policiji,prijaviti vlastima i ne plašiti se ishoda,žrtvi naći mjesto boravka,razgovorima i kaznama za nasilnike,a žrtve skloniti na sigurno,obratiti se nekoj starijoj osobi koja može pomoći i slično.</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2803" y="-113122"/>
            <a:ext cx="10443123" cy="1102936"/>
          </a:xfrm>
        </p:spPr>
        <p:txBody>
          <a:bodyPr/>
          <a:lstStyle/>
          <a:p>
            <a:pPr algn="ctr"/>
            <a:r>
              <a:rPr lang="bs-Latn-BA" sz="4800" dirty="0" smtClean="0"/>
              <a:t>ZAKLJUČAK</a:t>
            </a:r>
            <a:endParaRPr lang="en-US" sz="4800" dirty="0"/>
          </a:p>
        </p:txBody>
      </p:sp>
      <p:sp>
        <p:nvSpPr>
          <p:cNvPr id="3" name="Subtitle 2"/>
          <p:cNvSpPr>
            <a:spLocks noGrp="1"/>
          </p:cNvSpPr>
          <p:nvPr>
            <p:ph type="subTitle" idx="1"/>
          </p:nvPr>
        </p:nvSpPr>
        <p:spPr>
          <a:xfrm>
            <a:off x="122549" y="1442300"/>
            <a:ext cx="11953186" cy="5505255"/>
          </a:xfrm>
        </p:spPr>
        <p:txBody>
          <a:bodyPr/>
          <a:lstStyle/>
          <a:p>
            <a:r>
              <a:rPr lang="bs-Latn-BA" dirty="0" smtClean="0"/>
              <a:t>U našem društvu o nasilju nad djecom u porodici i drugim institucijama se malo govori.Ovim istraživanjem utvrđeno je da u porodicama učenika postoji nasilje,ali da učenici nisu dovoljno upoznati  sa načinom rješavanja ovog problema.Takođe,želimo da pomognemo učenicima-žrtvama nasilja da razotkriju one koji to čine.Veoma je važno nastavnicima i učiteljima ukazati na ovaj problem kako bi mogli pomoći nekim učenicima,ukoliko imaju njihovo povjerenje.Pored ovoga,potebna je i edukacija, prvenstveno učenika i roditelja o preventivi nasilja u porodici i nad djecom i o njegovim posljedicama po zdravlje i dalji život djeteta.Takođe,naša dužnost je pratiti i pomagati učenicima u otkrivanju i rješavanju uzroka koji utječu na njihovo mentalno zdravlje.</a:t>
            </a:r>
            <a:endParaRPr lang="en-US" dirty="0"/>
          </a:p>
        </p:txBody>
      </p:sp>
    </p:spTree>
  </p:cSld>
  <p:clrMapOvr>
    <a:masterClrMapping/>
  </p:clrMapOvr>
  <mc:AlternateContent xmlns:mc="http://schemas.openxmlformats.org/markup-compatibility/2006">
    <mc:Choice xmlns:p15="http://schemas.microsoft.com/office/powerpoint/2012/main" Requires="p15">
      <p:transition xmlns:p14="http://schemas.microsoft.com/office/powerpoint/2010/main" spd="slow" Requires="p14" p14:dur="2000">
        <p15:prstTrans prst="fracture"/>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TM03457491[[fn=Metropolitan]]</Template>
  <TotalTime>0</TotalTime>
  <Words>6070</Words>
  <Application>WPS Presentation</Application>
  <PresentationFormat>Widescreen</PresentationFormat>
  <Paragraphs>68</Paragraphs>
  <Slides>11</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11</vt:i4>
      </vt:variant>
    </vt:vector>
  </HeadingPairs>
  <TitlesOfParts>
    <vt:vector size="19" baseType="lpstr">
      <vt:lpstr>Arial</vt:lpstr>
      <vt:lpstr>SimSun</vt:lpstr>
      <vt:lpstr>Wingdings</vt:lpstr>
      <vt:lpstr>Calibri Light</vt:lpstr>
      <vt:lpstr>Microsoft YaHei</vt:lpstr>
      <vt:lpstr>Arial Unicode MS</vt:lpstr>
      <vt:lpstr>Calibri</vt:lpstr>
      <vt:lpstr>Metropolitan</vt:lpstr>
      <vt:lpstr>STAVOVI UČENIKA O ZLOSTAVLJANJU DJECE U PORODICI</vt:lpstr>
      <vt:lpstr>SADRŽAJ</vt:lpstr>
      <vt:lpstr>UVOD</vt:lpstr>
      <vt:lpstr>KATEGORIJE ZLOSTAVLJANJA DJECE</vt:lpstr>
      <vt:lpstr>PowerPoint 演示文稿</vt:lpstr>
      <vt:lpstr>METODOLOŠKI PRISTUP PROBLEMU</vt:lpstr>
      <vt:lpstr>ZNAČAJ ISTRAŽIVANJA  ZLOSTAVLJANJA</vt:lpstr>
      <vt:lpstr>KAKO MOŽEMO POMOĆI DJECI</vt:lpstr>
      <vt:lpstr>ZAKLJUČAK</vt:lpstr>
      <vt:lpstr>LITERATURA</vt:lpstr>
      <vt:lpstr>HVALA NA PAŽNJI!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STAVOVI UčENIKA O ZLOSTAVLJANJU DJECE U PORODICI</dc:title>
  <dc:creator>Korisnik</dc:creator>
  <cp:lastModifiedBy>Edina</cp:lastModifiedBy>
  <cp:revision>25</cp:revision>
  <dcterms:created xsi:type="dcterms:W3CDTF">2024-08-22T12:11:00Z</dcterms:created>
  <dcterms:modified xsi:type="dcterms:W3CDTF">2025-03-01T15:53:17Z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E9A810F51DFB4518A4D4B84AE8628936_12</vt:lpwstr>
  </property>
  <property fmtid="{D5CDD505-2E9C-101B-9397-08002B2CF9AE}" pid="3" name="KSOProductBuildVer">
    <vt:lpwstr>1033-12.2.0.19805</vt:lpwstr>
  </property>
</Properties>
</file>