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59" r:id="rId5"/>
    <p:sldId id="263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  <a:srgbClr val="4D4D4D"/>
    <a:srgbClr val="000000"/>
    <a:srgbClr val="FFFFFF"/>
    <a:srgbClr val="FFBB00"/>
    <a:srgbClr val="EDE163"/>
    <a:srgbClr val="FFF26B"/>
    <a:srgbClr val="FCC139"/>
    <a:srgbClr val="202020"/>
    <a:srgbClr val="FF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A211E-1F63-4AEB-AD43-2F825740B1D5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EAF48-66EB-4FF5-867D-BFF5326BF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8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Nastavnik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problemsku</a:t>
            </a:r>
            <a:r>
              <a:rPr lang="en-US" dirty="0" smtClean="0"/>
              <a:t> </a:t>
            </a:r>
            <a:r>
              <a:rPr lang="en-US" dirty="0" err="1" smtClean="0"/>
              <a:t>situaciju</a:t>
            </a:r>
            <a:r>
              <a:rPr lang="en-US" dirty="0" smtClean="0"/>
              <a:t>, a </a:t>
            </a:r>
            <a:r>
              <a:rPr lang="en-US" dirty="0" err="1" smtClean="0"/>
              <a:t>učenici</a:t>
            </a:r>
            <a:r>
              <a:rPr lang="en-US" dirty="0" smtClean="0"/>
              <a:t> </a:t>
            </a:r>
            <a:r>
              <a:rPr lang="en-US" dirty="0" err="1" smtClean="0"/>
              <a:t>istražuju</a:t>
            </a:r>
            <a:r>
              <a:rPr lang="en-US" dirty="0" smtClean="0"/>
              <a:t> </a:t>
            </a:r>
            <a:r>
              <a:rPr lang="en-US" dirty="0" err="1" smtClean="0"/>
              <a:t>uzroke</a:t>
            </a:r>
            <a:r>
              <a:rPr lang="en-US" dirty="0" smtClean="0"/>
              <a:t>, </a:t>
            </a:r>
            <a:r>
              <a:rPr lang="en-US" dirty="0" err="1" smtClean="0"/>
              <a:t>razmišljaju</a:t>
            </a:r>
            <a:r>
              <a:rPr lang="en-US" dirty="0" smtClean="0"/>
              <a:t> o </a:t>
            </a:r>
            <a:r>
              <a:rPr lang="en-US" dirty="0" err="1" smtClean="0"/>
              <a:t>rješenjima</a:t>
            </a:r>
            <a:r>
              <a:rPr lang="en-US" dirty="0" smtClean="0"/>
              <a:t>, </a:t>
            </a:r>
            <a:r>
              <a:rPr lang="en-US" dirty="0" err="1" smtClean="0"/>
              <a:t>predlažu</a:t>
            </a:r>
            <a:r>
              <a:rPr lang="en-US" dirty="0" smtClean="0"/>
              <a:t> </a:t>
            </a:r>
            <a:r>
              <a:rPr lang="en-US" dirty="0" err="1" smtClean="0"/>
              <a:t>konkretne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diskutuju</a:t>
            </a:r>
            <a:r>
              <a:rPr lang="en-US" dirty="0" smtClean="0"/>
              <a:t> o </a:t>
            </a:r>
            <a:r>
              <a:rPr lang="en-US" dirty="0" err="1" smtClean="0"/>
              <a:t>mogućim</a:t>
            </a:r>
            <a:r>
              <a:rPr lang="en-US" dirty="0" smtClean="0"/>
              <a:t> </a:t>
            </a:r>
            <a:r>
              <a:rPr lang="en-US" dirty="0" err="1" smtClean="0"/>
              <a:t>posljedicama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EAF48-66EB-4FF5-867D-BFF5326BFA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Nastavnik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postaviti</a:t>
            </a:r>
            <a:r>
              <a:rPr lang="en-US" dirty="0" smtClean="0"/>
              <a:t> </a:t>
            </a:r>
            <a:r>
              <a:rPr lang="en-US" dirty="0" err="1" smtClean="0"/>
              <a:t>konkretno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omogućiti</a:t>
            </a:r>
            <a:r>
              <a:rPr lang="en-US" dirty="0" smtClean="0"/>
              <a:t> </a:t>
            </a:r>
            <a:r>
              <a:rPr lang="en-US" dirty="0" err="1" smtClean="0"/>
              <a:t>učenicima</a:t>
            </a:r>
            <a:r>
              <a:rPr lang="en-US" dirty="0" smtClean="0"/>
              <a:t> da </a:t>
            </a:r>
            <a:r>
              <a:rPr lang="en-US" dirty="0" err="1" smtClean="0"/>
              <a:t>istražuju</a:t>
            </a:r>
            <a:r>
              <a:rPr lang="en-US" dirty="0" smtClean="0"/>
              <a:t> </a:t>
            </a:r>
            <a:r>
              <a:rPr lang="en-US" dirty="0" err="1" smtClean="0"/>
              <a:t>odgovor</a:t>
            </a:r>
            <a:r>
              <a:rPr lang="en-US" dirty="0" smtClean="0"/>
              <a:t> </a:t>
            </a:r>
            <a:r>
              <a:rPr lang="en-US" dirty="0" err="1" smtClean="0"/>
              <a:t>koristeći</a:t>
            </a:r>
            <a:r>
              <a:rPr lang="en-US" dirty="0" smtClean="0"/>
              <a:t> </a:t>
            </a:r>
            <a:r>
              <a:rPr lang="en-US" dirty="0" err="1" smtClean="0"/>
              <a:t>knjige</a:t>
            </a:r>
            <a:r>
              <a:rPr lang="en-US" dirty="0" smtClean="0"/>
              <a:t>, internet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izvore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EAF48-66EB-4FF5-867D-BFF5326BFA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99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Nastavnik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potiče</a:t>
            </a:r>
            <a:r>
              <a:rPr lang="en-US" dirty="0" smtClean="0"/>
              <a:t> </a:t>
            </a:r>
            <a:r>
              <a:rPr lang="en-US" dirty="0" err="1" smtClean="0"/>
              <a:t>učenike</a:t>
            </a:r>
            <a:r>
              <a:rPr lang="en-US" dirty="0" smtClean="0"/>
              <a:t> da </a:t>
            </a:r>
            <a:r>
              <a:rPr lang="en-US" dirty="0" err="1" smtClean="0"/>
              <a:t>navode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stavove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slušaju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analiziraju</a:t>
            </a:r>
            <a:r>
              <a:rPr lang="en-US" dirty="0" smtClean="0"/>
              <a:t> </a:t>
            </a:r>
            <a:r>
              <a:rPr lang="en-US" dirty="0" err="1" smtClean="0"/>
              <a:t>stavove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. </a:t>
            </a:r>
            <a:r>
              <a:rPr lang="en-US" dirty="0" err="1" smtClean="0"/>
              <a:t>Rasprava</a:t>
            </a:r>
            <a:r>
              <a:rPr lang="en-US" dirty="0" smtClean="0"/>
              <a:t> </a:t>
            </a:r>
            <a:r>
              <a:rPr lang="en-US" dirty="0" err="1" smtClean="0"/>
              <a:t>razvija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argumentacije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jača</a:t>
            </a:r>
            <a:r>
              <a:rPr lang="en-US" dirty="0" smtClean="0"/>
              <a:t> </a:t>
            </a:r>
            <a:r>
              <a:rPr lang="en-US" dirty="0" err="1" smtClean="0"/>
              <a:t>socijalne</a:t>
            </a:r>
            <a:r>
              <a:rPr lang="en-US" dirty="0" smtClean="0"/>
              <a:t> </a:t>
            </a:r>
            <a:r>
              <a:rPr lang="en-US" dirty="0" err="1" smtClean="0"/>
              <a:t>vještine</a:t>
            </a:r>
            <a:r>
              <a:rPr lang="en-US" dirty="0" smtClean="0"/>
              <a:t> </a:t>
            </a:r>
            <a:r>
              <a:rPr lang="en-US" dirty="0" err="1" smtClean="0"/>
              <a:t>djece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EAF48-66EB-4FF5-867D-BFF5326BFA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47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diskutuju</a:t>
            </a:r>
            <a:r>
              <a:rPr lang="en-US" dirty="0" smtClean="0"/>
              <a:t> o </a:t>
            </a:r>
            <a:r>
              <a:rPr lang="en-US" dirty="0" err="1" smtClean="0"/>
              <a:t>mogućim</a:t>
            </a:r>
            <a:r>
              <a:rPr lang="en-US" dirty="0" smtClean="0"/>
              <a:t> </a:t>
            </a:r>
            <a:r>
              <a:rPr lang="en-US" dirty="0" err="1" smtClean="0"/>
              <a:t>ishodima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predlažu</a:t>
            </a:r>
            <a:r>
              <a:rPr lang="en-US" dirty="0" smtClean="0"/>
              <a:t> </a:t>
            </a: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EAF48-66EB-4FF5-867D-BFF5326BFA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33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projektu</a:t>
            </a:r>
            <a:r>
              <a:rPr lang="en-US" dirty="0" smtClean="0"/>
              <a:t>, </a:t>
            </a:r>
            <a:r>
              <a:rPr lang="en-US" dirty="0" err="1" smtClean="0"/>
              <a:t>djeca</a:t>
            </a:r>
            <a:r>
              <a:rPr lang="en-US" dirty="0" smtClean="0"/>
              <a:t>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, </a:t>
            </a:r>
            <a:r>
              <a:rPr lang="en-US" dirty="0" err="1" smtClean="0"/>
              <a:t>analiziraju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, </a:t>
            </a:r>
            <a:r>
              <a:rPr lang="en-US" dirty="0" err="1" smtClean="0"/>
              <a:t>dolaze</a:t>
            </a:r>
            <a:r>
              <a:rPr lang="en-US" dirty="0" smtClean="0"/>
              <a:t> do </a:t>
            </a:r>
            <a:r>
              <a:rPr lang="en-US" dirty="0" err="1" smtClean="0"/>
              <a:t>zaključaka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razvijaju</a:t>
            </a:r>
            <a:r>
              <a:rPr lang="en-US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. </a:t>
            </a:r>
            <a:r>
              <a:rPr lang="en-US" dirty="0" err="1" smtClean="0"/>
              <a:t>Projektna</a:t>
            </a:r>
            <a:r>
              <a:rPr lang="en-US" dirty="0" smtClean="0"/>
              <a:t> </a:t>
            </a:r>
            <a:r>
              <a:rPr lang="en-US" dirty="0" err="1" smtClean="0"/>
              <a:t>nastava</a:t>
            </a:r>
            <a:r>
              <a:rPr lang="en-US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 smtClean="0"/>
              <a:t>učenicima</a:t>
            </a:r>
            <a:r>
              <a:rPr lang="en-US" dirty="0" smtClean="0"/>
              <a:t> da </a:t>
            </a:r>
            <a:r>
              <a:rPr lang="en-US" dirty="0" err="1" smtClean="0"/>
              <a:t>primijene</a:t>
            </a:r>
            <a:r>
              <a:rPr lang="en-US" dirty="0" smtClean="0"/>
              <a:t> </a:t>
            </a:r>
            <a:r>
              <a:rPr lang="en-US" dirty="0" err="1" smtClean="0"/>
              <a:t>naučena</a:t>
            </a:r>
            <a:r>
              <a:rPr lang="en-US" dirty="0" smtClean="0"/>
              <a:t> </a:t>
            </a:r>
            <a:r>
              <a:rPr lang="en-US" dirty="0" err="1" smtClean="0"/>
              <a:t>znanja</a:t>
            </a:r>
            <a:r>
              <a:rPr lang="en-US" dirty="0" smtClean="0"/>
              <a:t> u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razvijaju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samostalnog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EAF48-66EB-4FF5-867D-BFF5326BFA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2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igra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koristiti</a:t>
            </a:r>
            <a:r>
              <a:rPr lang="en-US" dirty="0" smtClean="0"/>
              <a:t> u </a:t>
            </a:r>
            <a:r>
              <a:rPr lang="en-US" dirty="0" err="1" smtClean="0"/>
              <a:t>nastavi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nauka</a:t>
            </a:r>
            <a:r>
              <a:rPr lang="en-US" dirty="0" smtClean="0"/>
              <a:t>, </a:t>
            </a:r>
            <a:r>
              <a:rPr lang="en-US" dirty="0" err="1" smtClean="0"/>
              <a:t>gdje</a:t>
            </a:r>
            <a:r>
              <a:rPr lang="en-US" dirty="0" smtClean="0"/>
              <a:t> </a:t>
            </a:r>
            <a:r>
              <a:rPr lang="en-US" dirty="0" err="1" smtClean="0"/>
              <a:t>učenici</a:t>
            </a:r>
            <a:r>
              <a:rPr lang="en-US" dirty="0" smtClean="0"/>
              <a:t> </a:t>
            </a:r>
            <a:r>
              <a:rPr lang="en-US" dirty="0" err="1" smtClean="0"/>
              <a:t>preuzimaju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historijskih</a:t>
            </a:r>
            <a:r>
              <a:rPr lang="en-US" dirty="0" smtClean="0"/>
              <a:t> </a:t>
            </a:r>
            <a:r>
              <a:rPr lang="en-US" dirty="0" err="1" smtClean="0"/>
              <a:t>ličnosti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raspravljaju</a:t>
            </a:r>
            <a:r>
              <a:rPr lang="en-US" dirty="0" smtClean="0"/>
              <a:t> o </a:t>
            </a:r>
            <a:r>
              <a:rPr lang="en-US" dirty="0" err="1" smtClean="0"/>
              <a:t>događajima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prošlosti</a:t>
            </a:r>
            <a:r>
              <a:rPr lang="en-US" dirty="0" smtClean="0"/>
              <a:t>, </a:t>
            </a:r>
            <a:r>
              <a:rPr lang="en-US" dirty="0" err="1" smtClean="0"/>
              <a:t>donoseći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zasnovane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tog </a:t>
            </a:r>
            <a:r>
              <a:rPr lang="en-US" dirty="0" err="1" smtClean="0"/>
              <a:t>perioda</a:t>
            </a:r>
            <a:r>
              <a:rPr lang="en-US" dirty="0" smtClean="0"/>
              <a:t>. </a:t>
            </a:r>
            <a:r>
              <a:rPr lang="en-US" dirty="0" err="1" smtClean="0"/>
              <a:t>Ovakve</a:t>
            </a:r>
            <a:r>
              <a:rPr lang="en-US" dirty="0" smtClean="0"/>
              <a:t> </a:t>
            </a:r>
            <a:r>
              <a:rPr lang="en-US" dirty="0" err="1" smtClean="0"/>
              <a:t>igre</a:t>
            </a:r>
            <a:r>
              <a:rPr lang="en-US" dirty="0" smtClean="0"/>
              <a:t>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 err="1" smtClean="0"/>
              <a:t>djecu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razmišljanje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perspektive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EAF48-66EB-4FF5-867D-BFF5326BFA7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22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0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3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1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0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0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1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7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1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1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2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8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65DB2-E1D0-476B-BE2E-17EFCCFDE270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54839-20EF-45E9-BEE9-564CB7DBA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6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8640" y="6116320"/>
            <a:ext cx="3820160" cy="321424"/>
          </a:xfrm>
          <a:solidFill>
            <a:schemeClr val="bg1"/>
          </a:solidFill>
          <a:ln w="3175">
            <a:noFill/>
          </a:ln>
        </p:spPr>
        <p:txBody>
          <a:bodyPr>
            <a:noAutofit/>
          </a:bodyPr>
          <a:lstStyle/>
          <a:p>
            <a:r>
              <a:rPr lang="bs-Latn-BA" sz="1800" dirty="0" smtClean="0">
                <a:ln w="3175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Pripremio: Jakub Halimović</a:t>
            </a:r>
            <a:endParaRPr lang="en-US" sz="1800" dirty="0">
              <a:ln w="3175">
                <a:solidFill>
                  <a:srgbClr val="FCC139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srgbClr val="000000">
                    <a:alpha val="40000"/>
                  </a:srgbClr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7564"/>
            <a:ext cx="3820160" cy="41929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0320" y="2011679"/>
            <a:ext cx="9428480" cy="2204720"/>
          </a:xfrm>
        </p:spPr>
        <p:txBody>
          <a:bodyPr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RAZVOJ </a:t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KRITIČKOG MIŠLJENJA </a:t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KOD UČENIKA U NASTAVI</a:t>
            </a:r>
            <a:endParaRPr lang="en-US" sz="4800" dirty="0">
              <a:ln w="6350">
                <a:solidFill>
                  <a:srgbClr val="FCC139"/>
                </a:solidFill>
              </a:ln>
              <a:solidFill>
                <a:srgbClr val="000000"/>
              </a:solidFill>
              <a:effectLst>
                <a:outerShdw blurRad="25400" dist="38100" dir="2700000" algn="tl" rotWithShape="0">
                  <a:srgbClr val="000000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6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683897" y="254000"/>
            <a:ext cx="3304903" cy="2534194"/>
          </a:xfrm>
          <a:prstGeom prst="rect">
            <a:avLst/>
          </a:prstGeom>
          <a:solidFill>
            <a:srgbClr val="FFBB00"/>
          </a:solidFill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nn-NO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IGRA UČENJA I KREATIVNE AKTIVNOSTI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Igre i simulacije za razvoj kritičkog razmišljanja.</a:t>
            </a: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Povezuje zabavu i učenje.</a:t>
            </a:r>
          </a:p>
        </p:txBody>
      </p:sp>
    </p:spTree>
    <p:extLst>
      <p:ext uri="{BB962C8B-B14F-4D97-AF65-F5344CB8AC3E}">
        <p14:creationId xmlns:p14="http://schemas.microsoft.com/office/powerpoint/2010/main" val="20132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6" r="24884"/>
          <a:stretch/>
        </p:blipFill>
        <p:spPr>
          <a:xfrm>
            <a:off x="8919804" y="1637260"/>
            <a:ext cx="3272196" cy="38912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320"/>
            <a:ext cx="9326880" cy="6834680"/>
          </a:xfrm>
        </p:spPr>
        <p:txBody>
          <a:bodyPr anchor="ctr" anchorCtr="0">
            <a:normAutofit/>
          </a:bodyPr>
          <a:lstStyle/>
          <a:p>
            <a:pPr marL="288000"/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Primjena metoda u osnovnoj školi</a:t>
            </a:r>
            <a: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Metode treba prilagoditi uzrastu i interesovanjima učenika.</a:t>
            </a:r>
            <a:b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2800" dirty="0" smtClean="0">
                <a:ln w="6350">
                  <a:solidFill>
                    <a:srgbClr val="F5F5F5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Aktivnosti trebaju biti interaktivne i motivirajuće.</a:t>
            </a:r>
            <a: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28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Nastavnici trebaju biti spremni na kontinuirano usavršavanje.</a:t>
            </a:r>
          </a:p>
        </p:txBody>
      </p:sp>
    </p:spTree>
    <p:extLst>
      <p:ext uri="{BB962C8B-B14F-4D97-AF65-F5344CB8AC3E}">
        <p14:creationId xmlns:p14="http://schemas.microsoft.com/office/powerpoint/2010/main" val="22595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6" r="24884"/>
          <a:stretch/>
        </p:blipFill>
        <p:spPr>
          <a:xfrm>
            <a:off x="8919804" y="1637260"/>
            <a:ext cx="3272196" cy="38912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320"/>
            <a:ext cx="8919804" cy="6834680"/>
          </a:xfrm>
        </p:spPr>
        <p:txBody>
          <a:bodyPr anchor="ctr" anchorCtr="0">
            <a:normAutofit/>
          </a:bodyPr>
          <a:lstStyle/>
          <a:p>
            <a:pPr marL="288000"/>
            <a:r>
              <a:rPr lang="bs-Latn-BA" sz="44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Zaključak</a:t>
            </a:r>
            <a:r>
              <a:rPr lang="bs-Latn-BA" sz="54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54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54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54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32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Kritičko mišljenje je ključna vještina za učenike 21. vijeka.</a:t>
            </a:r>
            <a: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3200" dirty="0" smtClean="0">
                <a:ln w="6350">
                  <a:solidFill>
                    <a:srgbClr val="F5F5F5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Nastavnici igraju važnu ulogu u razvoju tih vještina.</a:t>
            </a:r>
            <a: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3200" dirty="0" smtClean="0">
                <a:ln w="6350">
                  <a:solidFill>
                    <a:srgbClr val="4D4D4D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3200" dirty="0" smtClean="0">
                <a:ln w="6350">
                  <a:solidFill>
                    <a:srgbClr val="000000"/>
                  </a:solidFill>
                </a:ln>
                <a:solidFill>
                  <a:srgbClr val="F5F5F5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Primjena savremenih metoda omogućava učenicima da postanu aktivni, kreativni i odgovorni građani.</a:t>
            </a:r>
          </a:p>
        </p:txBody>
      </p:sp>
    </p:spTree>
    <p:extLst>
      <p:ext uri="{BB962C8B-B14F-4D97-AF65-F5344CB8AC3E}">
        <p14:creationId xmlns:p14="http://schemas.microsoft.com/office/powerpoint/2010/main" val="6929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1219200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HVALA NA PAŽNJI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endParaRPr lang="bs-Latn-BA" sz="4000" dirty="0" smtClean="0">
              <a:ln w="6350">
                <a:solidFill>
                  <a:srgbClr val="FFFFFF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25400" dist="38100" dir="2700000" algn="tl" rotWithShape="0">
                  <a:srgbClr val="000000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3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6" r="24884"/>
          <a:stretch/>
        </p:blipFill>
        <p:spPr>
          <a:xfrm>
            <a:off x="8919804" y="1495020"/>
            <a:ext cx="3272196" cy="38912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320"/>
            <a:ext cx="9428480" cy="6834680"/>
          </a:xfrm>
        </p:spPr>
        <p:txBody>
          <a:bodyPr anchor="ctr" anchorCtr="0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Kritičko mišljenje:</a:t>
            </a:r>
            <a:b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FFFFC"/>
                </a:solidFill>
                <a:effectLst>
                  <a:outerShdw blurRad="25400" dist="38100" dir="2700000" algn="tl" rotWithShape="0">
                    <a:srgbClr val="4D4D4D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Sposobnost analiziranja, procjene i donošenja zaključaka</a:t>
            </a:r>
            <a:endParaRPr lang="en-US" sz="4800" dirty="0">
              <a:ln w="6350">
                <a:solidFill>
                  <a:srgbClr val="4D4D4D"/>
                </a:solidFill>
              </a:ln>
              <a:solidFill>
                <a:srgbClr val="FFFFFC"/>
              </a:solidFill>
              <a:effectLst>
                <a:outerShdw blurRad="25400" dist="38100" dir="2700000" algn="tl" rotWithShape="0">
                  <a:srgbClr val="4D4D4D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8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5177" y="3161668"/>
            <a:ext cx="4611188" cy="787348"/>
          </a:xfrm>
        </p:spPr>
        <p:txBody>
          <a:bodyPr anchor="ctr">
            <a:normAutofit fontScale="90000"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4D4D4D"/>
                  </a:solidFill>
                </a:ln>
                <a:solidFill>
                  <a:srgbClr val="FCC139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KRITIČKO MIŠLJENJE</a:t>
            </a:r>
            <a:endParaRPr lang="en-US" sz="4800" dirty="0">
              <a:ln w="6350">
                <a:solidFill>
                  <a:srgbClr val="4D4D4D"/>
                </a:solidFill>
              </a:ln>
              <a:solidFill>
                <a:srgbClr val="FCC139"/>
              </a:solidFill>
              <a:effectLst>
                <a:outerShdw blurRad="25400" dist="38100" dir="2700000" algn="tl" rotWithShape="0">
                  <a:srgbClr val="000000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99843" y="0"/>
            <a:ext cx="10229240" cy="6826187"/>
            <a:chOff x="692337" y="-49"/>
            <a:chExt cx="10229240" cy="68261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50" t="15592" r="15242" b="15054"/>
            <a:stretch/>
          </p:blipFill>
          <p:spPr>
            <a:xfrm>
              <a:off x="7393577" y="-49"/>
              <a:ext cx="3528000" cy="3555342"/>
            </a:xfrm>
            <a:prstGeom prst="rect">
              <a:avLst/>
            </a:prstGeom>
            <a:effectLst>
              <a:outerShdw blurRad="50800" dist="50800" dir="5400000" sx="3000" sy="3000" algn="ctr" rotWithShape="0">
                <a:srgbClr val="000000">
                  <a:alpha val="43137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50" t="15592" r="15242" b="15054"/>
            <a:stretch/>
          </p:blipFill>
          <p:spPr>
            <a:xfrm flipH="1" flipV="1">
              <a:off x="692337" y="3370168"/>
              <a:ext cx="3528000" cy="3455970"/>
            </a:xfrm>
            <a:prstGeom prst="rect">
              <a:avLst/>
            </a:prstGeom>
            <a:effectLst>
              <a:outerShdw blurRad="50800" dist="50800" dir="5400000" sx="3000" sy="3000" algn="ctr" rotWithShape="0">
                <a:srgbClr val="000000">
                  <a:alpha val="43137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50" t="15592" r="15242" b="15054"/>
            <a:stretch/>
          </p:blipFill>
          <p:spPr>
            <a:xfrm flipV="1">
              <a:off x="7393577" y="3370167"/>
              <a:ext cx="3528000" cy="3455970"/>
            </a:xfrm>
            <a:prstGeom prst="rect">
              <a:avLst/>
            </a:prstGeom>
            <a:effectLst>
              <a:outerShdw blurRad="50800" dist="50800" dir="5400000" sx="3000" sy="3000" algn="ctr" rotWithShape="0">
                <a:srgbClr val="000000">
                  <a:alpha val="43137"/>
                </a:srgbClr>
              </a:outerShdw>
            </a:effec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50" t="15592" r="15242" b="15054"/>
            <a:stretch/>
          </p:blipFill>
          <p:spPr>
            <a:xfrm flipH="1">
              <a:off x="783777" y="-47"/>
              <a:ext cx="3528000" cy="3555342"/>
            </a:xfrm>
            <a:prstGeom prst="rect">
              <a:avLst/>
            </a:prstGeom>
            <a:effectLst>
              <a:outerShdw blurRad="50800" dist="50800" dir="5400000" sx="3000" sy="3000" algn="ctr" rotWithShape="0">
                <a:srgbClr val="000000">
                  <a:alpha val="43137"/>
                </a:srgbClr>
              </a:outerShdw>
            </a:effectLst>
          </p:spPr>
        </p:pic>
      </p:grpSp>
      <p:sp>
        <p:nvSpPr>
          <p:cNvPr id="14" name="Rectangle 13"/>
          <p:cNvSpPr/>
          <p:nvPr/>
        </p:nvSpPr>
        <p:spPr>
          <a:xfrm>
            <a:off x="1627817" y="198676"/>
            <a:ext cx="1881052" cy="2717073"/>
          </a:xfrm>
          <a:prstGeom prst="rect">
            <a:avLst/>
          </a:prstGeom>
        </p:spPr>
        <p:txBody>
          <a:bodyPr wrap="none" anchor="ctr">
            <a:noAutofit/>
          </a:bodyPr>
          <a:lstStyle/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razvija </a:t>
            </a:r>
            <a:endParaRPr lang="bs-Latn-BA" sz="3200" dirty="0" smtClean="0">
              <a:ln>
                <a:solidFill>
                  <a:srgbClr val="FCC139"/>
                </a:solidFill>
              </a:ln>
              <a:effectLst>
                <a:outerShdw blurRad="38100" dist="38100" dir="2700000" algn="tl">
                  <a:schemeClr val="tx1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intelektualnu 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samostalnost</a:t>
            </a:r>
            <a:endParaRPr lang="en-US" sz="3200" dirty="0">
              <a:ln>
                <a:solidFill>
                  <a:srgbClr val="FCC139"/>
                </a:solidFill>
              </a:ln>
              <a:effectLst>
                <a:outerShdw blurRad="38100" dist="38100" dir="2700000" algn="tl">
                  <a:schemeClr val="tx1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224557" y="261258"/>
            <a:ext cx="1881052" cy="2717073"/>
          </a:xfrm>
          <a:prstGeom prst="rect">
            <a:avLst/>
          </a:prstGeom>
        </p:spPr>
        <p:txBody>
          <a:bodyPr wrap="none" anchor="ctr">
            <a:noAutofit/>
          </a:bodyPr>
          <a:lstStyle/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</a:t>
            </a:r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omaže u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donošenju</a:t>
            </a:r>
          </a:p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</a:t>
            </a:r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romišljenih 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odluka</a:t>
            </a:r>
            <a:endParaRPr lang="en-US" sz="3200" dirty="0">
              <a:ln>
                <a:solidFill>
                  <a:srgbClr val="FCC139"/>
                </a:solidFill>
              </a:ln>
              <a:effectLst>
                <a:outerShdw blurRad="38100" dist="38100" dir="2700000" algn="tl">
                  <a:schemeClr val="tx1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14757" y="3983201"/>
            <a:ext cx="1881052" cy="2717073"/>
          </a:xfrm>
          <a:prstGeom prst="rect">
            <a:avLst/>
          </a:prstGeom>
        </p:spPr>
        <p:txBody>
          <a:bodyPr wrap="none" anchor="ctr">
            <a:noAutofit/>
          </a:bodyPr>
          <a:lstStyle/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</a:t>
            </a:r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odstiče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kreativnost </a:t>
            </a:r>
          </a:p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i</a:t>
            </a:r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 sposobnost</a:t>
            </a:r>
          </a:p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</a:t>
            </a:r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ješavanja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problema</a:t>
            </a:r>
          </a:p>
          <a:p>
            <a:pPr algn="ctr"/>
            <a:endParaRPr lang="en-US" sz="3200" dirty="0">
              <a:ln>
                <a:solidFill>
                  <a:srgbClr val="FCC139"/>
                </a:solidFill>
              </a:ln>
              <a:effectLst>
                <a:outerShdw blurRad="38100" dist="38100" dir="2700000" algn="tl">
                  <a:schemeClr val="tx1">
                    <a:alpha val="43000"/>
                  </a:schemeClr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363214" y="3739664"/>
            <a:ext cx="1881052" cy="2717073"/>
          </a:xfrm>
          <a:prstGeom prst="rect">
            <a:avLst/>
          </a:prstGeom>
        </p:spPr>
        <p:txBody>
          <a:bodyPr wrap="none" anchor="ctr">
            <a:noAutofit/>
          </a:bodyPr>
          <a:lstStyle/>
          <a:p>
            <a:pPr algn="ctr"/>
            <a:r>
              <a:rPr lang="bs-Latn-BA" sz="3200" dirty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</a:t>
            </a:r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riprema za 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aktivno učešće </a:t>
            </a:r>
          </a:p>
          <a:p>
            <a:pPr algn="ctr"/>
            <a:r>
              <a:rPr lang="bs-Latn-BA" sz="3200" dirty="0" smtClean="0">
                <a:ln>
                  <a:solidFill>
                    <a:srgbClr val="FCC139"/>
                  </a:solidFill>
                </a:ln>
                <a:effectLst>
                  <a:outerShdw blurRad="38100" dist="38100" dir="2700000" algn="tl">
                    <a:schemeClr val="tx1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u društvu</a:t>
            </a:r>
            <a:endParaRPr lang="en-US" sz="3200" dirty="0">
              <a:ln>
                <a:solidFill>
                  <a:srgbClr val="FCC139"/>
                </a:solidFill>
              </a:ln>
              <a:effectLst>
                <a:outerShdw blurRad="38100" dist="38100" dir="2700000" algn="tl">
                  <a:schemeClr val="tx1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9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712926" y="1254035"/>
            <a:ext cx="3304903" cy="2534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Nastavne metode za razvoj kritičkog mišljenja:</a:t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- Problemska nastava</a:t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- Istraživačko učenje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- </a:t>
            </a:r>
            <a:r>
              <a:rPr lang="it-IT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Debata i argumentovana rasprava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-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Analiza slučaja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-</a:t>
            </a:r>
            <a:r>
              <a:rPr lang="bs-Latn-BA" sz="4000" dirty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Projektna nastava</a:t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- </a:t>
            </a:r>
            <a:r>
              <a:rPr lang="nn-NO" sz="4000" dirty="0" smtClean="0">
                <a:ln w="6350">
                  <a:solidFill>
                    <a:srgbClr val="00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Igra učenja i kreativne aktivnosti</a:t>
            </a:r>
            <a:endParaRPr lang="en-US" sz="4000" dirty="0">
              <a:ln w="6350">
                <a:solidFill>
                  <a:srgbClr val="000000"/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25400" dist="38100" dir="2700000" algn="tl" rotWithShape="0">
                  <a:srgbClr val="000000"/>
                </a:out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28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704217" y="884646"/>
            <a:ext cx="3304903" cy="2534194"/>
          </a:xfrm>
          <a:prstGeom prst="rect">
            <a:avLst/>
          </a:prstGeom>
          <a:solidFill>
            <a:srgbClr val="FFBB00"/>
          </a:solidFill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PROBLEMSKA NASTAVA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Učenici analiziraju i predlažu rješenja na postavljene probleme.</a:t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Razvija vještine istraživanja i timskog rada.</a:t>
            </a:r>
          </a:p>
        </p:txBody>
      </p:sp>
    </p:spTree>
    <p:extLst>
      <p:ext uri="{BB962C8B-B14F-4D97-AF65-F5344CB8AC3E}">
        <p14:creationId xmlns:p14="http://schemas.microsoft.com/office/powerpoint/2010/main" val="382546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460377" y="396240"/>
            <a:ext cx="3304903" cy="2534194"/>
          </a:xfrm>
          <a:prstGeom prst="rect">
            <a:avLst/>
          </a:prstGeom>
          <a:solidFill>
            <a:srgbClr val="FFBB00"/>
          </a:solidFill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ISTRAŽIVAČKO UČENJE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Učenici postavljaju pitanja i sami traže odgovore.</a:t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Razvija vještine istraživanja i donošenja zaključaka.</a:t>
            </a:r>
          </a:p>
        </p:txBody>
      </p:sp>
    </p:spTree>
    <p:extLst>
      <p:ext uri="{BB962C8B-B14F-4D97-AF65-F5344CB8AC3E}">
        <p14:creationId xmlns:p14="http://schemas.microsoft.com/office/powerpoint/2010/main" val="23444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775337" y="518160"/>
            <a:ext cx="3304903" cy="2534194"/>
          </a:xfrm>
          <a:prstGeom prst="rect">
            <a:avLst/>
          </a:prstGeom>
          <a:solidFill>
            <a:srgbClr val="FFBB00"/>
          </a:solidFill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DEBATA I ARGUMENTOVANA RASPRAVA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Učenici brane stavove koristeći logiku i argumente.</a:t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Razvija komunikacijske vještine i sposobnost iznošenja mišljenja.</a:t>
            </a:r>
          </a:p>
        </p:txBody>
      </p:sp>
    </p:spTree>
    <p:extLst>
      <p:ext uri="{BB962C8B-B14F-4D97-AF65-F5344CB8AC3E}">
        <p14:creationId xmlns:p14="http://schemas.microsoft.com/office/powerpoint/2010/main" val="14138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683897" y="254000"/>
            <a:ext cx="3304903" cy="2534194"/>
          </a:xfrm>
          <a:prstGeom prst="rect">
            <a:avLst/>
          </a:prstGeom>
          <a:solidFill>
            <a:srgbClr val="FFBB00"/>
          </a:solidFill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ANALIZA SLUČAJA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Učenici analiziraju realne ili fiktivne situacije.</a:t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Povezuje teoriju sa stvarnim životom.</a:t>
            </a:r>
          </a:p>
        </p:txBody>
      </p:sp>
    </p:spTree>
    <p:extLst>
      <p:ext uri="{BB962C8B-B14F-4D97-AF65-F5344CB8AC3E}">
        <p14:creationId xmlns:p14="http://schemas.microsoft.com/office/powerpoint/2010/main" val="104086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DE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348" t="17809" r="14754" b="17897"/>
          <a:stretch/>
        </p:blipFill>
        <p:spPr>
          <a:xfrm>
            <a:off x="8683897" y="254000"/>
            <a:ext cx="3304903" cy="2534194"/>
          </a:xfrm>
          <a:prstGeom prst="rect">
            <a:avLst/>
          </a:prstGeom>
          <a:solidFill>
            <a:srgbClr val="FFBB00"/>
          </a:solidFill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0160"/>
            <a:ext cx="9641840" cy="6858000"/>
          </a:xfrm>
        </p:spPr>
        <p:txBody>
          <a:bodyPr anchor="ctr">
            <a:normAutofit/>
          </a:bodyPr>
          <a:lstStyle/>
          <a:p>
            <a:pPr marL="288000"/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800" dirty="0" smtClean="0">
                <a:ln w="6350">
                  <a:solidFill>
                    <a:srgbClr val="FCC139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>
                      <a:alpha val="70000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0000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PROJEKTNA NASTAVA</a:t>
            </a: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4D4D4D"/>
                  </a:solidFill>
                </a:ln>
                <a:solidFill>
                  <a:srgbClr val="FFBB00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Učenici rade na projektnim zadacima u grupama.</a:t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bs-Latn-BA" sz="4000" dirty="0" smtClean="0">
                <a:ln w="6350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bs-Latn-BA" sz="4000" dirty="0" smtClean="0">
                <a:ln w="6350">
                  <a:solidFill>
                    <a:srgbClr val="FFFFFF"/>
                  </a:solidFill>
                </a:ln>
                <a:solidFill>
                  <a:srgbClr val="4D4D4D"/>
                </a:solidFill>
                <a:effectLst>
                  <a:outerShdw blurRad="25400" dist="38100" dir="2700000" algn="tl" rotWithShape="0">
                    <a:srgbClr val="000000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Podstiče kreativnost, odgovornost i analitičko razmišljanje.</a:t>
            </a:r>
          </a:p>
        </p:txBody>
      </p:sp>
    </p:spTree>
    <p:extLst>
      <p:ext uri="{BB962C8B-B14F-4D97-AF65-F5344CB8AC3E}">
        <p14:creationId xmlns:p14="http://schemas.microsoft.com/office/powerpoint/2010/main" val="378029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212</Words>
  <Application>Microsoft Office PowerPoint</Application>
  <PresentationFormat>Widescreen</PresentationFormat>
  <Paragraphs>41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Segoe UI Black</vt:lpstr>
      <vt:lpstr>Segoe UI Semibold</vt:lpstr>
      <vt:lpstr>Office Theme</vt:lpstr>
      <vt:lpstr>RAZVOJ  KRITIČKOG MIŠLJENJA  KOD UČENIKA U NASTAVI</vt:lpstr>
      <vt:lpstr>Kritičko mišljenje: Sposobnost analiziranja, procjene i donošenja zaključaka</vt:lpstr>
      <vt:lpstr>KRITIČKO MIŠLJENJE</vt:lpstr>
      <vt:lpstr>Nastavne metode za razvoj kritičkog mišljenja:  - Problemska nastava - Istraživačko učenje - Debata i argumentovana rasprava - Analiza slučaja - Projektna nastava - Igra učenja i kreativne aktivnosti</vt:lpstr>
      <vt:lpstr>  PROBLEMSKA NASTAVA  Učenici analiziraju i predlažu rješenja na postavljene probleme.  Razvija vještine istraživanja i timskog rada.</vt:lpstr>
      <vt:lpstr>  ISTRAŽIVAČKO UČENJE  Učenici postavljaju pitanja i sami traže odgovore.  Razvija vještine istraživanja i donošenja zaključaka.</vt:lpstr>
      <vt:lpstr>  DEBATA I ARGUMENTOVANA RASPRAVA  Učenici brane stavove koristeći logiku i argumente.  Razvija komunikacijske vještine i sposobnost iznošenja mišljenja.</vt:lpstr>
      <vt:lpstr>  ANALIZA SLUČAJA  Učenici analiziraju realne ili fiktivne situacije.  Povezuje teoriju sa stvarnim životom.</vt:lpstr>
      <vt:lpstr>  PROJEKTNA NASTAVA  Učenici rade na projektnim zadacima u grupama.  Podstiče kreativnost, odgovornost i analitičko razmišljanje.</vt:lpstr>
      <vt:lpstr>  IGRA UČENJA I KREATIVNE AKTIVNOSTI  Igre i simulacije za razvoj kritičkog razmišljanja.  Povezuje zabavu i učenje.</vt:lpstr>
      <vt:lpstr>Primjena metoda u osnovnoj školi  Metode treba prilagoditi uzrastu i interesovanjima učenika.  Aktivnosti trebaju biti interaktivne i motivirajuće.  Nastavnici trebaju biti spremni na kontinuirano usavršavanje.</vt:lpstr>
      <vt:lpstr>Zaključak  Kritičko mišljenje je ključna vještina za učenike 21. vijeka.  Nastavnici igraju važnu ulogu u razvoju tih vještina.  Primjena savremenih metoda omogućava učenicima da postanu aktivni, kreativni i odgovorni građani.</vt:lpstr>
      <vt:lpstr>  HVALA NA PAŽNJI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 KRITIČKOG MIŠLJENJA KOD UČENIKA U NASTAVI</dc:title>
  <dc:creator>home</dc:creator>
  <cp:lastModifiedBy>home</cp:lastModifiedBy>
  <cp:revision>18</cp:revision>
  <dcterms:created xsi:type="dcterms:W3CDTF">2026-02-11T00:06:36Z</dcterms:created>
  <dcterms:modified xsi:type="dcterms:W3CDTF">2026-02-11T02:40:52Z</dcterms:modified>
</cp:coreProperties>
</file>