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19" name="Footer Placeholder 18"/>
          <p:cNvSpPr>
            <a:spLocks noGrp="1"/>
          </p:cNvSpPr>
          <p:nvPr>
            <p:ph type="ftr" sz="quarter" idx="11"/>
          </p:nvPr>
        </p:nvSpPr>
        <p:spPr/>
        <p:txBody>
          <a:bodyPr/>
          <a:lstStyle/>
          <a:p>
            <a:endParaRPr lang="bs-Latn-BA"/>
          </a:p>
        </p:txBody>
      </p:sp>
      <p:sp>
        <p:nvSpPr>
          <p:cNvPr id="27" name="Slide Number Placeholder 26"/>
          <p:cNvSpPr>
            <a:spLocks noGrp="1"/>
          </p:cNvSpPr>
          <p:nvPr>
            <p:ph type="sldNum" sz="quarter" idx="12"/>
          </p:nvPr>
        </p:nvSpPr>
        <p:spPr/>
        <p:txBody>
          <a:bodyPr/>
          <a:lstStyle/>
          <a:p>
            <a:fld id="{E880123D-1962-453D-82CB-BA7F51345EAD}" type="slidenum">
              <a:rPr lang="bs-Latn-BA" smtClean="0"/>
              <a:t>‹#›</a:t>
            </a:fld>
            <a:endParaRPr lang="bs-Latn-B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E880123D-1962-453D-82CB-BA7F51345EAD}" type="slidenum">
              <a:rPr lang="bs-Latn-BA" smtClean="0"/>
              <a:t>‹#›</a:t>
            </a:fld>
            <a:endParaRPr lang="bs-Latn-B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8" name="Slide Number Placeholder 7"/>
          <p:cNvSpPr>
            <a:spLocks noGrp="1"/>
          </p:cNvSpPr>
          <p:nvPr>
            <p:ph type="sldNum" sz="quarter" idx="11"/>
          </p:nvPr>
        </p:nvSpPr>
        <p:spPr/>
        <p:txBody>
          <a:bodyPr/>
          <a:lstStyle/>
          <a:p>
            <a:fld id="{E880123D-1962-453D-82CB-BA7F51345EAD}" type="slidenum">
              <a:rPr lang="bs-Latn-BA" smtClean="0"/>
              <a:t>‹#›</a:t>
            </a:fld>
            <a:endParaRPr lang="bs-Latn-BA"/>
          </a:p>
        </p:txBody>
      </p:sp>
      <p:sp>
        <p:nvSpPr>
          <p:cNvPr id="9" name="Footer Placeholder 8"/>
          <p:cNvSpPr>
            <a:spLocks noGrp="1"/>
          </p:cNvSpPr>
          <p:nvPr>
            <p:ph type="ftr" sz="quarter" idx="12"/>
          </p:nvPr>
        </p:nvSpPr>
        <p:spPr/>
        <p:txBody>
          <a:bodyPr/>
          <a:lstStyle/>
          <a:p>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E4CA22-2CC0-442A-9483-602319F64259}" type="datetimeFigureOut">
              <a:rPr lang="bs-Latn-BA" smtClean="0"/>
              <a:t>15.01.2025.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a:xfrm>
            <a:off x="8156448" y="6422064"/>
            <a:ext cx="762000" cy="365125"/>
          </a:xfrm>
        </p:spPr>
        <p:txBody>
          <a:bodyPr/>
          <a:lstStyle/>
          <a:p>
            <a:fld id="{E880123D-1962-453D-82CB-BA7F51345EAD}" type="slidenum">
              <a:rPr lang="bs-Latn-BA" smtClean="0"/>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8E4CA22-2CC0-442A-9483-602319F64259}" type="datetimeFigureOut">
              <a:rPr lang="bs-Latn-BA" smtClean="0"/>
              <a:t>15.01.2025.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E880123D-1962-453D-82CB-BA7F51345EAD}" type="slidenum">
              <a:rPr lang="bs-Latn-BA" smtClean="0"/>
              <a:t>‹#›</a:t>
            </a:fld>
            <a:endParaRPr lang="bs-Latn-B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8E4CA22-2CC0-442A-9483-602319F64259}" type="datetimeFigureOut">
              <a:rPr lang="bs-Latn-BA" smtClean="0"/>
              <a:t>15.01.2025.</a:t>
            </a:fld>
            <a:endParaRPr lang="bs-Latn-BA"/>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bs-Latn-BA"/>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880123D-1962-453D-82CB-BA7F51345EAD}" type="slidenum">
              <a:rPr lang="bs-Latn-BA" smtClean="0"/>
              <a:t>‹#›</a:t>
            </a:fld>
            <a:endParaRPr lang="bs-Latn-B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6831" y="2204864"/>
            <a:ext cx="7802137" cy="1754326"/>
          </a:xfrm>
          <a:prstGeom prst="rect">
            <a:avLst/>
          </a:prstGeom>
          <a:solidFill>
            <a:schemeClr val="tx1">
              <a:lumMod val="95000"/>
            </a:schemeClr>
          </a:solidFill>
          <a:ln w="57150"/>
          <a:effectLst>
            <a:outerShdw blurRad="76200" dist="12700" dir="2700000" sy="-23000" kx="-800400" algn="bl" rotWithShape="0">
              <a:prstClr val="black">
                <a:alpha val="20000"/>
              </a:prstClr>
            </a:outerShdw>
          </a:effectLst>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NASELJA U </a:t>
            </a:r>
          </a:p>
          <a:p>
            <a:pPr algn="ctr"/>
            <a:r>
              <a:rPr lang="bs-Latn-BA" sz="5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BOSNI I HERCEGOVINI</a:t>
            </a:r>
            <a:endParaRPr lang="en-US"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9739337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712968" cy="5616624"/>
          </a:xfrm>
        </p:spPr>
        <p:txBody>
          <a:bodyPr>
            <a:normAutofit lnSpcReduction="10000"/>
          </a:bodyPr>
          <a:lstStyle/>
          <a:p>
            <a:r>
              <a:rPr lang="bs-Latn-BA" sz="2400" b="1" dirty="0"/>
              <a:t>Mostar je smješten u Mostarskoj kotlini, u podnožju planine Velež, na obje obale rijeke Neretve. Mostar </a:t>
            </a:r>
            <a:r>
              <a:rPr lang="bs-Latn-BA" sz="2400" b="1" dirty="0" smtClean="0"/>
              <a:t>je administrativno</a:t>
            </a:r>
            <a:r>
              <a:rPr lang="bs-Latn-BA" sz="2400" b="1" dirty="0"/>
              <a:t>, kulturno i privredno središte Hercegovine, najveći grad ovog dijela naše zemlje, te </a:t>
            </a:r>
            <a:r>
              <a:rPr lang="bs-Latn-BA" sz="2400" b="1" dirty="0" smtClean="0"/>
              <a:t>upravni centar </a:t>
            </a:r>
            <a:r>
              <a:rPr lang="bs-Latn-BA" sz="2400" b="1" dirty="0"/>
              <a:t>Hercegovačko-neretvanskog kantona. Prema popisu iz 2013. godine grad broji 60.195 stanovnika</a:t>
            </a:r>
            <a:r>
              <a:rPr lang="bs-Latn-BA" sz="2400" b="1" dirty="0" smtClean="0"/>
              <a:t>.</a:t>
            </a:r>
          </a:p>
          <a:p>
            <a:r>
              <a:rPr lang="bs-Latn-BA" sz="2400" b="1" dirty="0"/>
              <a:t>Osnivanje grada Mostara vezano je za izgradnju dviju kula (utvrda) na obali Neretve, </a:t>
            </a:r>
            <a:r>
              <a:rPr lang="bs-Latn-BA" sz="2400" b="1" dirty="0" smtClean="0"/>
              <a:t>sredinom 15.stoljeća.</a:t>
            </a:r>
            <a:endParaRPr lang="bs-Latn-BA" sz="2400" b="1" dirty="0"/>
          </a:p>
          <a:p>
            <a:r>
              <a:rPr lang="bs-Latn-BA" sz="2400" b="1" dirty="0"/>
              <a:t>Oko tih kula, u drugoj polovini 15. stoljeća nastalo je naselje koje je ime dobilo po </a:t>
            </a:r>
            <a:r>
              <a:rPr lang="bs-Latn-BA" sz="2400" b="1" dirty="0" smtClean="0"/>
              <a:t>čuvarima mostova (mostarima</a:t>
            </a:r>
            <a:r>
              <a:rPr lang="bs-Latn-BA" sz="2400" b="1" dirty="0"/>
              <a:t>) na obalama Neretve. Najsnažniji privredni razvoj Mostar je dostigao u socijalističkom periodu. Stara gradska jezgra grada </a:t>
            </a:r>
            <a:r>
              <a:rPr lang="bs-Latn-BA" sz="2400" b="1" dirty="0" smtClean="0"/>
              <a:t>zajedno sa </a:t>
            </a:r>
            <a:r>
              <a:rPr lang="bs-Latn-BA" sz="2400" b="1" dirty="0"/>
              <a:t>Starim mostom uvrštena je na UNESCO-vu listu zaštićenih spomenika kulture svijeta.</a:t>
            </a:r>
          </a:p>
        </p:txBody>
      </p:sp>
      <p:sp>
        <p:nvSpPr>
          <p:cNvPr id="4" name="Rectangle 3"/>
          <p:cNvSpPr/>
          <p:nvPr/>
        </p:nvSpPr>
        <p:spPr>
          <a:xfrm>
            <a:off x="2987824" y="116632"/>
            <a:ext cx="2454519" cy="923330"/>
          </a:xfrm>
          <a:prstGeom prst="rect">
            <a:avLst/>
          </a:prstGeom>
          <a:solidFill>
            <a:schemeClr val="tx2">
              <a:lumMod val="90000"/>
            </a:schemeClr>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Mostar</a:t>
            </a:r>
            <a:endParaRPr lang="bs-Latn-BA"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9000012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9752" y="1484784"/>
            <a:ext cx="4764112" cy="4320000"/>
          </a:xfrm>
        </p:spPr>
      </p:pic>
      <p:sp>
        <p:nvSpPr>
          <p:cNvPr id="7" name="Rectangle 6"/>
          <p:cNvSpPr/>
          <p:nvPr/>
        </p:nvSpPr>
        <p:spPr>
          <a:xfrm>
            <a:off x="3036965" y="188640"/>
            <a:ext cx="3070071" cy="923330"/>
          </a:xfrm>
          <a:prstGeom prst="rect">
            <a:avLst/>
          </a:prstGeom>
          <a:solidFill>
            <a:schemeClr val="bg2">
              <a:lumMod val="20000"/>
              <a:lumOff val="80000"/>
            </a:schemeClr>
          </a:solidFill>
          <a:ln w="38100">
            <a:solidFill>
              <a:schemeClr val="bg1"/>
            </a:solidFill>
          </a:ln>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Sarajevo</a:t>
            </a:r>
            <a:endParaRPr lang="en-US"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8753181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55776" y="260648"/>
            <a:ext cx="3877986" cy="923330"/>
          </a:xfrm>
          <a:prstGeom prst="rect">
            <a:avLst/>
          </a:prstGeom>
          <a:solidFill>
            <a:schemeClr val="bg2">
              <a:lumMod val="20000"/>
              <a:lumOff val="80000"/>
            </a:schemeClr>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Banja Luka</a:t>
            </a:r>
            <a:endParaRPr lang="en-US" sz="5400" b="1" cap="none" spc="0"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pic>
        <p:nvPicPr>
          <p:cNvPr id="1026" name="Picture 2" descr="https://blmojgrad.com/wp-content/uploads/2018/01/18622133_1881575202082593_8557773098134136912_n-646x4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8194" y="1268760"/>
            <a:ext cx="6153150" cy="400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8626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484784"/>
            <a:ext cx="8385000" cy="4680000"/>
          </a:xfrm>
        </p:spPr>
      </p:pic>
      <p:sp>
        <p:nvSpPr>
          <p:cNvPr id="4" name="Rectangle 3"/>
          <p:cNvSpPr/>
          <p:nvPr/>
        </p:nvSpPr>
        <p:spPr>
          <a:xfrm>
            <a:off x="3347864" y="0"/>
            <a:ext cx="1902957" cy="923330"/>
          </a:xfrm>
          <a:prstGeom prst="rect">
            <a:avLst/>
          </a:prstGeom>
          <a:solidFill>
            <a:schemeClr val="bg2">
              <a:lumMod val="20000"/>
              <a:lumOff val="80000"/>
            </a:schemeClr>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Tuzla</a:t>
            </a:r>
            <a:endParaRPr lang="en-US"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7830119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700808"/>
            <a:ext cx="7714286" cy="4320000"/>
          </a:xfrm>
        </p:spPr>
      </p:pic>
      <p:sp>
        <p:nvSpPr>
          <p:cNvPr id="4" name="Rectangle 3"/>
          <p:cNvSpPr/>
          <p:nvPr/>
        </p:nvSpPr>
        <p:spPr>
          <a:xfrm>
            <a:off x="2987824" y="116632"/>
            <a:ext cx="2454519" cy="923330"/>
          </a:xfrm>
          <a:prstGeom prst="rect">
            <a:avLst/>
          </a:prstGeom>
          <a:solidFill>
            <a:schemeClr val="tx2">
              <a:lumMod val="90000"/>
            </a:schemeClr>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Mostar</a:t>
            </a:r>
            <a:endParaRPr lang="bs-Latn-BA"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4274406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467600" cy="5793507"/>
          </a:xfrm>
        </p:spPr>
        <p:txBody>
          <a:bodyPr>
            <a:noAutofit/>
          </a:bodyPr>
          <a:lstStyle/>
          <a:p>
            <a:pPr marL="36576" indent="0">
              <a:buNone/>
            </a:pPr>
            <a:r>
              <a:rPr lang="vi-VN" sz="2000" dirty="0"/>
              <a:t>Naselja predstavljaju mjesta stalnog ili privremenog boravka</a:t>
            </a:r>
          </a:p>
          <a:p>
            <a:pPr marL="36576" indent="0">
              <a:buNone/>
            </a:pPr>
            <a:r>
              <a:rPr lang="vi-VN" sz="2000" dirty="0"/>
              <a:t>ljudi, u kojima se odvijaju njihove privredne i društvene</a:t>
            </a:r>
          </a:p>
          <a:p>
            <a:pPr marL="36576" indent="0">
              <a:buNone/>
            </a:pPr>
            <a:r>
              <a:rPr lang="vi-VN" sz="2000" dirty="0"/>
              <a:t>djelatnosti, te njihov lični i društveni život. Razlikuju se</a:t>
            </a:r>
          </a:p>
          <a:p>
            <a:pPr marL="36576" indent="0">
              <a:buNone/>
            </a:pPr>
            <a:r>
              <a:rPr lang="vi-VN" sz="2000" dirty="0"/>
              <a:t>prema geografskom položaju, veličini, vremenu nastanka,</a:t>
            </a:r>
          </a:p>
          <a:p>
            <a:pPr marL="36576" indent="0">
              <a:buNone/>
            </a:pPr>
            <a:r>
              <a:rPr lang="vi-VN" sz="2000" dirty="0"/>
              <a:t>broju stanovnika, izgledu, privrednim funkcijama i drugim</a:t>
            </a:r>
          </a:p>
          <a:p>
            <a:pPr marL="36576" indent="0">
              <a:buNone/>
            </a:pPr>
            <a:r>
              <a:rPr lang="vi-VN" sz="2000" dirty="0"/>
              <a:t>obilježjima. Na ove razlike utjecali su različiti faktori, a među</a:t>
            </a:r>
          </a:p>
          <a:p>
            <a:pPr marL="36576" indent="0">
              <a:buNone/>
            </a:pPr>
            <a:r>
              <a:rPr lang="vi-VN" sz="2000" dirty="0"/>
              <a:t>njima najznačajniji su prirodno-geografski i društveno-</a:t>
            </a:r>
          </a:p>
          <a:p>
            <a:pPr marL="36576" indent="0">
              <a:buNone/>
            </a:pPr>
            <a:r>
              <a:rPr lang="vi-VN" sz="2000" dirty="0"/>
              <a:t>geografski faktori, te historijski razvoj.</a:t>
            </a:r>
          </a:p>
          <a:p>
            <a:pPr marL="36576" indent="0">
              <a:buNone/>
            </a:pPr>
            <a:r>
              <a:rPr lang="vi-VN" sz="2000" dirty="0"/>
              <a:t>Prema veličini, broju stanovnika, izgledu i privrednim</a:t>
            </a:r>
          </a:p>
          <a:p>
            <a:pPr marL="36576" indent="0">
              <a:buNone/>
            </a:pPr>
            <a:r>
              <a:rPr lang="vi-VN" sz="2000" dirty="0"/>
              <a:t>funkcijama, naselja se dijele na gradska ili urbana i seoska ili</a:t>
            </a:r>
          </a:p>
          <a:p>
            <a:pPr marL="36576" indent="0">
              <a:buNone/>
            </a:pPr>
            <a:r>
              <a:rPr lang="vi-VN" sz="2000" dirty="0"/>
              <a:t>ruralna, a postoji i mješoviti ili prelazni tip naselja koji ima</a:t>
            </a:r>
          </a:p>
          <a:p>
            <a:pPr marL="36576" indent="0">
              <a:buNone/>
            </a:pPr>
            <a:r>
              <a:rPr lang="vi-VN" sz="2000" dirty="0"/>
              <a:t>obilježja i sela i grada.</a:t>
            </a:r>
          </a:p>
          <a:p>
            <a:pPr marL="36576" indent="0">
              <a:buNone/>
            </a:pPr>
            <a:r>
              <a:rPr lang="vi-VN" sz="2000" dirty="0"/>
              <a:t>Prema podacima popisa stanovništva iz 2013. </a:t>
            </a:r>
            <a:r>
              <a:rPr lang="vi-VN" sz="2000" dirty="0" smtClean="0"/>
              <a:t>godine,</a:t>
            </a:r>
            <a:r>
              <a:rPr lang="bs-Latn-BA" sz="2000" dirty="0" smtClean="0">
                <a:latin typeface="Arial Black" panose="020B0A04020102020204" pitchFamily="34" charset="0"/>
              </a:rPr>
              <a:t>u </a:t>
            </a:r>
            <a:r>
              <a:rPr lang="vi-VN" sz="2000" dirty="0" smtClean="0"/>
              <a:t>Bosni</a:t>
            </a:r>
            <a:endParaRPr lang="vi-VN" sz="2000" dirty="0"/>
          </a:p>
          <a:p>
            <a:pPr marL="36576" indent="0">
              <a:buNone/>
            </a:pPr>
            <a:r>
              <a:rPr lang="vi-VN" sz="2000" dirty="0"/>
              <a:t>i Hercegovini registrirano je 6.141 naselje, od čega je najveći</a:t>
            </a:r>
          </a:p>
          <a:p>
            <a:pPr marL="36576" indent="0">
              <a:buNone/>
            </a:pPr>
            <a:r>
              <a:rPr lang="vi-VN" sz="2000" dirty="0"/>
              <a:t>broj naselja do 500 stanovnika.</a:t>
            </a:r>
            <a:endParaRPr lang="bs-Latn-BA" sz="2000" dirty="0">
              <a:latin typeface="Arial Black" panose="020B0A04020102020204" pitchFamily="34" charset="0"/>
            </a:endParaRPr>
          </a:p>
        </p:txBody>
      </p:sp>
    </p:spTree>
    <p:extLst>
      <p:ext uri="{BB962C8B-B14F-4D97-AF65-F5344CB8AC3E}">
        <p14:creationId xmlns:p14="http://schemas.microsoft.com/office/powerpoint/2010/main" val="1363601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21197"/>
            <a:ext cx="9144000" cy="3415605"/>
          </a:xfrm>
          <a:prstGeom prst="rect">
            <a:avLst/>
          </a:prstGeom>
          <a:ln>
            <a:noFill/>
          </a:ln>
          <a:effectLst>
            <a:softEdge rad="112500"/>
          </a:effectLst>
        </p:spPr>
      </p:pic>
    </p:spTree>
    <p:extLst>
      <p:ext uri="{BB962C8B-B14F-4D97-AF65-F5344CB8AC3E}">
        <p14:creationId xmlns:p14="http://schemas.microsoft.com/office/powerpoint/2010/main" val="37117100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7467600" cy="5937523"/>
          </a:xfrm>
        </p:spPr>
        <p:txBody>
          <a:bodyPr>
            <a:normAutofit lnSpcReduction="10000"/>
          </a:bodyPr>
          <a:lstStyle/>
          <a:p>
            <a:r>
              <a:rPr lang="bs-Latn-BA" b="1" dirty="0" smtClean="0">
                <a:effectLst>
                  <a:outerShdw blurRad="38100" dist="38100" dir="2700000" algn="tl">
                    <a:srgbClr val="000000">
                      <a:alpha val="43137"/>
                    </a:srgbClr>
                  </a:outerShdw>
                </a:effectLst>
              </a:rPr>
              <a:t>Seosko naselje:</a:t>
            </a:r>
          </a:p>
          <a:p>
            <a:r>
              <a:rPr lang="bs-Latn-BA" sz="2400" b="1" dirty="0" smtClean="0"/>
              <a:t>Je manje naselje čiji stanovnici pretežno žive od poljoprivredne djelatnosti. U njima živi manje stanovnika i rijeđe su naseljena od gradova. Prema morfološkim obilježijima postoje dva osnovna tipa seoskih naselja i to:zbijeni (okupljeni), razbijeni(raštrkani). Nakon Drugog svjetskog rata počinje proces industrijalizacije i izgradnje naše zemlje. U tom periodu nastaje i prelazni ili mješoviti tip seoskih naselja. Većina bosanskohercegovačkih sela su stalna naselja.</a:t>
            </a:r>
            <a:r>
              <a:rPr lang="bs-Latn-BA" sz="2400" b="1" dirty="0"/>
              <a:t> </a:t>
            </a:r>
            <a:r>
              <a:rPr lang="bs-Latn-BA" sz="2400" b="1" dirty="0" smtClean="0"/>
              <a:t>Osim njih postoje periodićna ili sezonska naselja. Prema popisu stanovnika iz 2013. godine na selu živi oko 57,3% stanovnika BiH, a trend smanjenja broja stanovnika koji žive na selima ubrzano se nastavlja.</a:t>
            </a:r>
          </a:p>
          <a:p>
            <a:endParaRPr lang="bs-Latn-BA" sz="2400" b="1" dirty="0" smtClean="0"/>
          </a:p>
        </p:txBody>
      </p:sp>
    </p:spTree>
    <p:extLst>
      <p:ext uri="{BB962C8B-B14F-4D97-AF65-F5344CB8AC3E}">
        <p14:creationId xmlns:p14="http://schemas.microsoft.com/office/powerpoint/2010/main" val="27803446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467600" cy="5577483"/>
          </a:xfrm>
        </p:spPr>
        <p:txBody>
          <a:bodyPr/>
          <a:lstStyle/>
          <a:p>
            <a:r>
              <a:rPr lang="bs-Latn-BA" dirty="0" smtClean="0"/>
              <a:t>Gradska naselja:</a:t>
            </a:r>
            <a:endParaRPr lang="bs-Latn-BA" b="1" dirty="0" smtClean="0"/>
          </a:p>
          <a:p>
            <a:r>
              <a:rPr lang="bs-Latn-BA" sz="2000" b="1" dirty="0" smtClean="0"/>
              <a:t>Grad predstavlja specifićan i razvijeniji oblik ljudske naseljenosti. Grad je veće naselje u kome većina stanovništva živi i radi baveći se nepoljoprivrednim djelatnostima. Proces nastanka i razvoja gradova, kao i povećanje broja gradskog stanovništva naziva se Urbanizacija. Danas u bosanskohercegovačkim gradovima živi 42,5% ukupnog stanovništva (2013. godine) što našu zemlju svrstava u grupu srednje urbaniziranih zemalja svijeta. Najmanji stepen urbanizacije imaju oblasti na jugozapadu i jugoistoku BiH. Peripanonska i planinsko kotlinska Bosna imaju najveći stepen urbanizacije i najveće gradove.</a:t>
            </a:r>
            <a:r>
              <a:rPr lang="bs-Latn-BA" sz="2000" dirty="0" smtClean="0"/>
              <a:t> </a:t>
            </a:r>
          </a:p>
          <a:p>
            <a:r>
              <a:rPr lang="bs-Latn-BA" sz="2000" b="1" dirty="0" smtClean="0"/>
              <a:t>Neki od najvažniji gradova u BiH su: Sarajevo,Tuzla,Bihać,Mostar,Travnik,Brčko,Bjeljina, Doboj, Prijedor,Zenica.</a:t>
            </a:r>
          </a:p>
        </p:txBody>
      </p:sp>
    </p:spTree>
    <p:extLst>
      <p:ext uri="{BB962C8B-B14F-4D97-AF65-F5344CB8AC3E}">
        <p14:creationId xmlns:p14="http://schemas.microsoft.com/office/powerpoint/2010/main" val="357332402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04664"/>
            <a:ext cx="4586203" cy="6120000"/>
          </a:xfrm>
          <a:prstGeom prst="rect">
            <a:avLst/>
          </a:prstGeom>
          <a:ln>
            <a:noFill/>
          </a:ln>
          <a:effectLst>
            <a:softEdge rad="112500"/>
          </a:effectLst>
        </p:spPr>
      </p:pic>
    </p:spTree>
    <p:extLst>
      <p:ext uri="{BB962C8B-B14F-4D97-AF65-F5344CB8AC3E}">
        <p14:creationId xmlns:p14="http://schemas.microsoft.com/office/powerpoint/2010/main" val="40061316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196752"/>
            <a:ext cx="7467600" cy="4525963"/>
          </a:xfrm>
        </p:spPr>
        <p:txBody>
          <a:bodyPr>
            <a:noAutofit/>
          </a:bodyPr>
          <a:lstStyle/>
          <a:p>
            <a:r>
              <a:rPr lang="vi-VN" sz="2600" b="1" dirty="0"/>
              <a:t>Sarajevo je glavni i ujedno najveći grad Bosne i Hercegovine.</a:t>
            </a:r>
          </a:p>
          <a:p>
            <a:r>
              <a:rPr lang="vi-VN" sz="2600" b="1" dirty="0"/>
              <a:t>Prema službenom popisu stanovništva iz 2013. godine, </a:t>
            </a:r>
            <a:r>
              <a:rPr lang="vi-VN" sz="2600" b="1" dirty="0" smtClean="0"/>
              <a:t>Grad</a:t>
            </a:r>
            <a:r>
              <a:rPr lang="bs-Latn-BA" sz="2600" b="1" dirty="0" smtClean="0"/>
              <a:t> </a:t>
            </a:r>
            <a:r>
              <a:rPr lang="vi-VN" sz="2600" b="1" dirty="0" smtClean="0"/>
              <a:t>Sarajevo </a:t>
            </a:r>
            <a:r>
              <a:rPr lang="vi-VN" sz="2600" b="1" dirty="0"/>
              <a:t>imao je 272.194 stanovnika. Grad je smješten u </a:t>
            </a:r>
            <a:r>
              <a:rPr lang="vi-VN" sz="2600" b="1" dirty="0" smtClean="0"/>
              <a:t>dolini</a:t>
            </a:r>
            <a:r>
              <a:rPr lang="bs-Latn-BA" sz="2600" b="1" dirty="0" smtClean="0"/>
              <a:t> </a:t>
            </a:r>
            <a:r>
              <a:rPr lang="vi-VN" sz="2600" b="1" dirty="0" smtClean="0"/>
              <a:t>rijeke </a:t>
            </a:r>
            <a:r>
              <a:rPr lang="vi-VN" sz="2600" b="1" dirty="0"/>
              <a:t>Miljacke, u jugoistočnom dijelu prostrane </a:t>
            </a:r>
            <a:r>
              <a:rPr lang="vi-VN" sz="2600" b="1" dirty="0" smtClean="0"/>
              <a:t>Sarajevsko-zeničke </a:t>
            </a:r>
            <a:r>
              <a:rPr lang="vi-VN" sz="2600" b="1" dirty="0"/>
              <a:t>kotline. Okružen je olimpijskim planinama: </a:t>
            </a:r>
            <a:r>
              <a:rPr lang="vi-VN" sz="2600" b="1" dirty="0" smtClean="0"/>
              <a:t>Igmanom,Bjelašnicom</a:t>
            </a:r>
            <a:r>
              <a:rPr lang="vi-VN" sz="2600" b="1" dirty="0"/>
              <a:t>, Jahorinom i Trebevićem. Njegov osnivač je </a:t>
            </a:r>
            <a:r>
              <a:rPr lang="vi-VN" sz="2600" b="1" dirty="0" smtClean="0"/>
              <a:t>Isa-beg</a:t>
            </a:r>
            <a:r>
              <a:rPr lang="bs-Latn-BA" sz="2600" b="1" dirty="0" smtClean="0"/>
              <a:t> </a:t>
            </a:r>
            <a:r>
              <a:rPr lang="vi-VN" sz="2600" b="1" dirty="0" smtClean="0"/>
              <a:t>Ishaković</a:t>
            </a:r>
            <a:r>
              <a:rPr lang="vi-VN" sz="2600" b="1" dirty="0"/>
              <a:t>, koji je izgradio niz objekata, među kojima i </a:t>
            </a:r>
            <a:r>
              <a:rPr lang="vi-VN" sz="2600" b="1" dirty="0" smtClean="0"/>
              <a:t>vladarev</a:t>
            </a:r>
            <a:r>
              <a:rPr lang="bs-Latn-BA" sz="2600" b="1" dirty="0" smtClean="0"/>
              <a:t> </a:t>
            </a:r>
            <a:r>
              <a:rPr lang="vi-VN" sz="2600" b="1" dirty="0" smtClean="0"/>
              <a:t>dvor </a:t>
            </a:r>
            <a:r>
              <a:rPr lang="vi-VN" sz="2600" b="1" dirty="0"/>
              <a:t>(Saraj), po kome je Sarajevo i dobilo ime.</a:t>
            </a:r>
            <a:endParaRPr lang="bs-Latn-BA" sz="2600" b="1" dirty="0"/>
          </a:p>
        </p:txBody>
      </p:sp>
      <p:sp>
        <p:nvSpPr>
          <p:cNvPr id="4" name="Rectangle 3"/>
          <p:cNvSpPr/>
          <p:nvPr/>
        </p:nvSpPr>
        <p:spPr>
          <a:xfrm>
            <a:off x="3036965" y="188640"/>
            <a:ext cx="3070071" cy="923330"/>
          </a:xfrm>
          <a:prstGeom prst="rect">
            <a:avLst/>
          </a:prstGeom>
          <a:solidFill>
            <a:schemeClr val="bg2">
              <a:lumMod val="20000"/>
              <a:lumOff val="80000"/>
            </a:schemeClr>
          </a:solidFill>
          <a:ln w="38100">
            <a:solidFill>
              <a:schemeClr val="bg1"/>
            </a:solidFill>
          </a:ln>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Sarajevo</a:t>
            </a:r>
            <a:endParaRPr lang="en-US"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3205427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01544"/>
            <a:ext cx="7467600" cy="4525963"/>
          </a:xfrm>
        </p:spPr>
        <p:txBody>
          <a:bodyPr>
            <a:noAutofit/>
          </a:bodyPr>
          <a:lstStyle/>
          <a:p>
            <a:r>
              <a:rPr lang="bs-Latn-BA" sz="2000" b="1" dirty="0"/>
              <a:t>Banja Luka se nalazi u prostranoj istoimenoj kotlini. Grad se razvio u dolini rijeke Vrbas. Danas je Banja </a:t>
            </a:r>
            <a:r>
              <a:rPr lang="bs-Latn-BA" sz="2000" b="1" dirty="0" smtClean="0"/>
              <a:t>Luka privredni</a:t>
            </a:r>
            <a:r>
              <a:rPr lang="bs-Latn-BA" sz="2000" b="1" dirty="0"/>
              <a:t>, kulturni, obrazovni centar i drugi grad po veličini u Bosni i Hercegovini. Prema popisu iz </a:t>
            </a:r>
            <a:r>
              <a:rPr lang="bs-Latn-BA" sz="2000" b="1" dirty="0" smtClean="0"/>
              <a:t>2013.godine </a:t>
            </a:r>
            <a:r>
              <a:rPr lang="bs-Latn-BA" sz="2000" b="1" dirty="0"/>
              <a:t>ima 138.964 stanovnika</a:t>
            </a:r>
            <a:r>
              <a:rPr lang="bs-Latn-BA" sz="2000" b="1" dirty="0" smtClean="0"/>
              <a:t>.</a:t>
            </a:r>
          </a:p>
          <a:p>
            <a:r>
              <a:rPr lang="vi-VN" sz="2000" b="1" dirty="0"/>
              <a:t>Na prostoru današnje Banja Luke još u vrijeme rimske vlasti sagrađeno je vojno utvrđenje - Kastel (castra).</a:t>
            </a:r>
          </a:p>
          <a:p>
            <a:r>
              <a:rPr lang="vi-VN" sz="2000" b="1" dirty="0"/>
              <a:t>Danas je jedan od simbola grada.</a:t>
            </a:r>
          </a:p>
          <a:p>
            <a:r>
              <a:rPr lang="vi-VN" sz="2000" b="1" dirty="0"/>
              <a:t>Ime Banja Luka prvi put se spominje 1494. godine, a potječe od dvije riječi "ban" i "luka", što znači ravnica </a:t>
            </a:r>
            <a:r>
              <a:rPr lang="vi-VN" sz="2000" b="1" dirty="0" smtClean="0"/>
              <a:t>uz</a:t>
            </a:r>
            <a:r>
              <a:rPr lang="bs-Latn-BA" sz="2000" b="1" dirty="0" smtClean="0"/>
              <a:t> </a:t>
            </a:r>
            <a:r>
              <a:rPr lang="vi-VN" sz="2000" b="1" dirty="0" smtClean="0"/>
              <a:t>vodu</a:t>
            </a:r>
            <a:r>
              <a:rPr lang="vi-VN" sz="2000" b="1" dirty="0"/>
              <a:t>. U osmanskom periodu veliki doprinos u razvoju Banja Luke dao je Ferhat-paša Sokolović. On je </a:t>
            </a:r>
            <a:r>
              <a:rPr lang="vi-VN" sz="2000" b="1" dirty="0" smtClean="0"/>
              <a:t>u</a:t>
            </a:r>
            <a:r>
              <a:rPr lang="bs-Latn-BA" sz="2000" b="1" dirty="0" smtClean="0"/>
              <a:t> </a:t>
            </a:r>
            <a:r>
              <a:rPr lang="vi-VN" sz="2000" b="1" dirty="0" smtClean="0"/>
              <a:t>Donjem </a:t>
            </a:r>
            <a:r>
              <a:rPr lang="vi-VN" sz="2000" b="1" dirty="0"/>
              <a:t>Šeheru sagradio džamiju koja je po njemu nazvana Ferhadija.</a:t>
            </a:r>
          </a:p>
          <a:p>
            <a:r>
              <a:rPr lang="vi-VN" sz="2000" b="1" dirty="0"/>
              <a:t>Razvoj Banja Luke bio je zaustavljen snažnim zemljotresom 1969. godine.</a:t>
            </a:r>
            <a:endParaRPr lang="bs-Latn-BA" sz="2000" b="1" dirty="0"/>
          </a:p>
        </p:txBody>
      </p:sp>
      <p:sp>
        <p:nvSpPr>
          <p:cNvPr id="4" name="Rectangle 3"/>
          <p:cNvSpPr/>
          <p:nvPr/>
        </p:nvSpPr>
        <p:spPr>
          <a:xfrm>
            <a:off x="2555776" y="260648"/>
            <a:ext cx="3877986" cy="923330"/>
          </a:xfrm>
          <a:prstGeom prst="rect">
            <a:avLst/>
          </a:prstGeom>
          <a:solidFill>
            <a:schemeClr val="bg2">
              <a:lumMod val="20000"/>
              <a:lumOff val="80000"/>
            </a:schemeClr>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Banja Luka</a:t>
            </a:r>
            <a:endParaRPr lang="en-US" sz="5400" b="1" cap="none" spc="0"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11708291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520" y="908720"/>
            <a:ext cx="9001000" cy="5949280"/>
          </a:xfrm>
        </p:spPr>
        <p:txBody>
          <a:bodyPr>
            <a:normAutofit fontScale="77500" lnSpcReduction="20000"/>
          </a:bodyPr>
          <a:lstStyle/>
          <a:p>
            <a:r>
              <a:rPr lang="bs-Latn-BA" b="1" dirty="0"/>
              <a:t>Tuzla se nalazi u sjeveroistočnoj Bosni. Glavni je administrativni, politički, kulturni i obrazovni centar, te najveće urbano naselje u Tuzlanskom kantonu. Popisom stanovništva iz 2013. godine grad Tuzla ima 74.457 stanovnika, te je treći grad u našoj zemlji po broju stanovnika.</a:t>
            </a:r>
          </a:p>
          <a:p>
            <a:r>
              <a:rPr lang="bs-Latn-BA" b="1" dirty="0"/>
              <a:t>Prvi pisani spomen o Tuzli potječe iz 950. godine. Te godine je bizantijski car Konstantin Porfirogenet u svom djelu "O upravljanju carstvom" pomenuo naselje pod nazivom Salines, što znači grad soli, za koje se pretpostavlja da je današnja Tuzla. Ime Tuzla mijenjalo se kroz historiju, ali je uvijek bilo vezano za njeno glavno </a:t>
            </a:r>
            <a:r>
              <a:rPr lang="bs-Latn-BA" b="1" dirty="0" smtClean="0"/>
              <a:t>prirodno bogatstvo </a:t>
            </a:r>
            <a:r>
              <a:rPr lang="bs-Latn-BA" b="1" dirty="0"/>
              <a:t>"so". Rimski naziv grada bio je Salines (Sali), što znači so. Današnji naziv grada je turskog porijekla i izvedeno je od riječi "tuz", što u prevodu znači so. Intenzivan razvoj Tuzle počinje tek nakon Drugog svjetskog rata. Snažno se razvija industrija (hemijska i teška), kao i druge privredne, obrazovne, kulturne i druge oblasti.</a:t>
            </a:r>
          </a:p>
        </p:txBody>
      </p:sp>
      <p:sp>
        <p:nvSpPr>
          <p:cNvPr id="4" name="Rectangle 3"/>
          <p:cNvSpPr/>
          <p:nvPr/>
        </p:nvSpPr>
        <p:spPr>
          <a:xfrm>
            <a:off x="3347864" y="0"/>
            <a:ext cx="1902957" cy="923330"/>
          </a:xfrm>
          <a:prstGeom prst="rect">
            <a:avLst/>
          </a:prstGeom>
          <a:solidFill>
            <a:schemeClr val="bg2">
              <a:lumMod val="20000"/>
              <a:lumOff val="80000"/>
            </a:schemeClr>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bs-Latn-BA" sz="5400" b="1" cap="none" spc="0"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Tuzla</a:t>
            </a:r>
            <a:endParaRPr lang="en-US"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7686810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87</TotalTime>
  <Words>895</Words>
  <Application>Microsoft Office PowerPoint</Application>
  <PresentationFormat>On-screen Show (4:3)</PresentationFormat>
  <Paragraphs>42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Anes Palic</dc:creator>
  <cp:lastModifiedBy>Korisnik</cp:lastModifiedBy>
  <cp:revision>12</cp:revision>
  <dcterms:created xsi:type="dcterms:W3CDTF">2024-01-27T21:48:18Z</dcterms:created>
  <dcterms:modified xsi:type="dcterms:W3CDTF">2025-01-15T13:17:55Z</dcterms:modified>
</cp:coreProperties>
</file>