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8" r:id="rId4"/>
    <p:sldId id="266" r:id="rId5"/>
    <p:sldId id="289" r:id="rId6"/>
    <p:sldId id="269" r:id="rId7"/>
    <p:sldId id="268" r:id="rId8"/>
    <p:sldId id="285" r:id="rId9"/>
    <p:sldId id="29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4B2E"/>
    <a:srgbClr val="FF0C08"/>
    <a:srgbClr val="111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85" autoAdjust="0"/>
    <p:restoredTop sz="94660"/>
  </p:normalViewPr>
  <p:slideViewPr>
    <p:cSldViewPr snapToGrid="0" showGuides="1">
      <p:cViewPr>
        <p:scale>
          <a:sx n="63" d="100"/>
          <a:sy n="63" d="100"/>
        </p:scale>
        <p:origin x="312" y="4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_rels/data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992005-A435-4B1A-9201-0239A50559B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BA"/>
        </a:p>
      </dgm:t>
    </dgm:pt>
    <dgm:pt modelId="{AF283E01-C981-46AF-A6B3-E97AE871A104}">
      <dgm:prSet phldrT="[Text]"/>
      <dgm:spPr/>
      <dgm:t>
        <a:bodyPr/>
        <a:lstStyle/>
        <a:p>
          <a:endParaRPr lang="bs-Latn-BA" b="1" spc="300" dirty="0" smtClean="0"/>
        </a:p>
        <a:p>
          <a:r>
            <a:rPr lang="bs-Latn-BA" b="1" spc="300" dirty="0" smtClean="0"/>
            <a:t>SOCIOEKONOMSKI STATUS PORODICE</a:t>
          </a:r>
        </a:p>
        <a:p>
          <a:r>
            <a:rPr lang="bs-Latn-BA" i="1" dirty="0" smtClean="0"/>
            <a:t>često povlači za sobom lošiji društveni ugled, niže prihode, veći broj djece, lošije uslove stanovanja, češću pojavu asocijalnog ponašanja među ostalim članovima porodice i sl. </a:t>
          </a:r>
          <a:endParaRPr lang="hr-BA" i="1" dirty="0"/>
        </a:p>
      </dgm:t>
    </dgm:pt>
    <dgm:pt modelId="{AE18CDBE-352A-47CE-8142-B6389514C4C7}" cxnId="{FC1BC626-EE2A-46EB-BC40-694C928385D1}" type="parTrans">
      <dgm:prSet/>
      <dgm:spPr/>
      <dgm:t>
        <a:bodyPr/>
        <a:lstStyle/>
        <a:p>
          <a:endParaRPr lang="hr-BA"/>
        </a:p>
      </dgm:t>
    </dgm:pt>
    <dgm:pt modelId="{BA18BE95-9D65-4760-B83D-8B948C72BDA8}" cxnId="{FC1BC626-EE2A-46EB-BC40-694C928385D1}" type="sibTrans">
      <dgm:prSet/>
      <dgm:spPr/>
      <dgm:t>
        <a:bodyPr/>
        <a:lstStyle/>
        <a:p>
          <a:endParaRPr lang="hr-BA"/>
        </a:p>
      </dgm:t>
    </dgm:pt>
    <dgm:pt modelId="{852C4767-E942-4A13-ADAA-1F70E9FEBBBF}">
      <dgm:prSet phldrT="[Text]" custT="1"/>
      <dgm:spPr/>
      <dgm:t>
        <a:bodyPr/>
        <a:lstStyle/>
        <a:p>
          <a:endParaRPr lang="bs-Latn-BA" sz="1400" b="1" spc="300" dirty="0" smtClean="0"/>
        </a:p>
        <a:p>
          <a:r>
            <a:rPr lang="bs-Latn-BA" sz="1400" b="1" spc="300" dirty="0" smtClean="0"/>
            <a:t>STRUKTURA PORODICE I VEZA S DELIKVENTIM PONAŠANJEM;</a:t>
          </a:r>
          <a:endParaRPr lang="hr-BA" sz="1400" spc="300" dirty="0"/>
        </a:p>
      </dgm:t>
    </dgm:pt>
    <dgm:pt modelId="{C0D80350-83A9-4A42-A026-6A84FF0D6316}" cxnId="{4B8821E5-FA89-4BCB-8F6F-ECCE10016D4E}" type="parTrans">
      <dgm:prSet/>
      <dgm:spPr/>
      <dgm:t>
        <a:bodyPr/>
        <a:lstStyle/>
        <a:p>
          <a:endParaRPr lang="hr-BA"/>
        </a:p>
      </dgm:t>
    </dgm:pt>
    <dgm:pt modelId="{34DCD809-223F-49C2-B6B8-1CA94AE19815}" cxnId="{4B8821E5-FA89-4BCB-8F6F-ECCE10016D4E}" type="sibTrans">
      <dgm:prSet/>
      <dgm:spPr/>
      <dgm:t>
        <a:bodyPr/>
        <a:lstStyle/>
        <a:p>
          <a:endParaRPr lang="hr-BA"/>
        </a:p>
      </dgm:t>
    </dgm:pt>
    <dgm:pt modelId="{AFEF4CF5-064C-4941-BD4F-6EFC154E9004}">
      <dgm:prSet phldrT="[Text]" custT="1"/>
      <dgm:spPr/>
      <dgm:t>
        <a:bodyPr/>
        <a:lstStyle/>
        <a:p>
          <a:r>
            <a:rPr lang="bs-Latn-BA" sz="1400" i="1" dirty="0" smtClean="0"/>
            <a:t>, većina istraživača polazi od različitog pojma nepotpune porodice</a:t>
          </a:r>
          <a:endParaRPr lang="hr-BA" sz="1400" i="1" dirty="0"/>
        </a:p>
      </dgm:t>
    </dgm:pt>
    <dgm:pt modelId="{A0EBFDB7-9AB9-484A-9257-1F9748F76413}" cxnId="{6F829CB5-D094-4E37-B98F-7106B5E5F681}" type="parTrans">
      <dgm:prSet/>
      <dgm:spPr/>
      <dgm:t>
        <a:bodyPr/>
        <a:lstStyle/>
        <a:p>
          <a:endParaRPr lang="hr-BA"/>
        </a:p>
      </dgm:t>
    </dgm:pt>
    <dgm:pt modelId="{3794B47E-568F-49B4-A1D9-3489D94BF2A5}" cxnId="{6F829CB5-D094-4E37-B98F-7106B5E5F681}" type="sibTrans">
      <dgm:prSet/>
      <dgm:spPr/>
      <dgm:t>
        <a:bodyPr/>
        <a:lstStyle/>
        <a:p>
          <a:endParaRPr lang="hr-BA"/>
        </a:p>
      </dgm:t>
    </dgm:pt>
    <dgm:pt modelId="{2CDDE40F-B45B-439B-B9E9-9A4E666934C4}">
      <dgm:prSet phldrT="[Text]" custT="1"/>
      <dgm:spPr/>
      <dgm:t>
        <a:bodyPr/>
        <a:lstStyle/>
        <a:p>
          <a:endParaRPr lang="bs-Latn-BA" sz="1400" b="1" spc="300" dirty="0" smtClean="0"/>
        </a:p>
        <a:p>
          <a:r>
            <a:rPr lang="bs-Latn-BA" sz="1400" b="1" spc="300" dirty="0" smtClean="0"/>
            <a:t>MEĐULJUDSKI ODNOSI;</a:t>
          </a:r>
          <a:endParaRPr lang="hr-BA" sz="1400" spc="300" dirty="0"/>
        </a:p>
      </dgm:t>
    </dgm:pt>
    <dgm:pt modelId="{010501AE-0101-4D3E-9AB7-A5641DF485DC}" cxnId="{D3F8A50C-6AF4-480D-846F-CF2FA97CBA79}" type="parTrans">
      <dgm:prSet/>
      <dgm:spPr/>
      <dgm:t>
        <a:bodyPr/>
        <a:lstStyle/>
        <a:p>
          <a:endParaRPr lang="hr-BA"/>
        </a:p>
      </dgm:t>
    </dgm:pt>
    <dgm:pt modelId="{79CE87BC-AFD6-48E9-B14F-2AC544888615}" cxnId="{D3F8A50C-6AF4-480D-846F-CF2FA97CBA79}" type="sibTrans">
      <dgm:prSet/>
      <dgm:spPr/>
      <dgm:t>
        <a:bodyPr/>
        <a:lstStyle/>
        <a:p>
          <a:endParaRPr lang="hr-BA"/>
        </a:p>
      </dgm:t>
    </dgm:pt>
    <dgm:pt modelId="{D035EF57-9179-4678-93F8-F47FFD819B40}">
      <dgm:prSet phldrT="[Text]" custT="1"/>
      <dgm:spPr/>
      <dgm:t>
        <a:bodyPr/>
        <a:lstStyle/>
        <a:p>
          <a:r>
            <a:rPr lang="bs-Latn-BA" sz="1400" i="1" dirty="0" smtClean="0"/>
            <a:t>Odnos između roditelja i djece u delikventnim skupinama opterećeni su nepovjerenjem, konfliktima i emocionalnom hladnoćom</a:t>
          </a:r>
          <a:endParaRPr lang="hr-BA" sz="1400" i="1" dirty="0"/>
        </a:p>
      </dgm:t>
    </dgm:pt>
    <dgm:pt modelId="{CC3C50B5-9B31-474C-90A4-8ACF1AC8C910}" cxnId="{E1733E2E-1285-4587-AB27-2264A3A9B4DF}" type="parTrans">
      <dgm:prSet/>
      <dgm:spPr/>
      <dgm:t>
        <a:bodyPr/>
        <a:lstStyle/>
        <a:p>
          <a:endParaRPr lang="hr-BA"/>
        </a:p>
      </dgm:t>
    </dgm:pt>
    <dgm:pt modelId="{C815DE2B-B38C-49E4-9EC6-C6336F7D78EF}" cxnId="{E1733E2E-1285-4587-AB27-2264A3A9B4DF}" type="sibTrans">
      <dgm:prSet/>
      <dgm:spPr/>
      <dgm:t>
        <a:bodyPr/>
        <a:lstStyle/>
        <a:p>
          <a:endParaRPr lang="hr-BA"/>
        </a:p>
      </dgm:t>
    </dgm:pt>
    <dgm:pt modelId="{E3943D93-2320-4DA0-BC48-A40CEDF0D234}">
      <dgm:prSet custT="1"/>
      <dgm:spPr/>
      <dgm:t>
        <a:bodyPr/>
        <a:lstStyle/>
        <a:p>
          <a:endParaRPr lang="bs-Latn-BA" sz="1400" b="1" spc="300" dirty="0" smtClean="0"/>
        </a:p>
        <a:p>
          <a:r>
            <a:rPr lang="bs-Latn-BA" sz="1400" b="1" spc="300" dirty="0" smtClean="0"/>
            <a:t>ASOCIJALNE POJAVE U PORODICI;</a:t>
          </a:r>
        </a:p>
        <a:p>
          <a:r>
            <a:rPr lang="bs-Latn-BA" sz="1600" i="1" dirty="0" smtClean="0"/>
            <a:t>prisustvo sociopatoloških oblika ponašanja odraslih članova porodice, pa i braće i sestara. </a:t>
          </a:r>
          <a:endParaRPr lang="hr-BA" sz="1600" i="1" spc="300" dirty="0"/>
        </a:p>
      </dgm:t>
    </dgm:pt>
    <dgm:pt modelId="{01E0DF9F-635D-4B4F-BA9D-4C3AC97184F2}" cxnId="{1D059681-DCD0-482E-BC3E-EB63B7090C53}" type="parTrans">
      <dgm:prSet/>
      <dgm:spPr/>
      <dgm:t>
        <a:bodyPr/>
        <a:lstStyle/>
        <a:p>
          <a:endParaRPr lang="hr-BA"/>
        </a:p>
      </dgm:t>
    </dgm:pt>
    <dgm:pt modelId="{CC74BFCC-0C32-4192-9ADA-431EA53FCF0F}" cxnId="{1D059681-DCD0-482E-BC3E-EB63B7090C53}" type="sibTrans">
      <dgm:prSet/>
      <dgm:spPr/>
      <dgm:t>
        <a:bodyPr/>
        <a:lstStyle/>
        <a:p>
          <a:endParaRPr lang="hr-BA"/>
        </a:p>
      </dgm:t>
    </dgm:pt>
    <dgm:pt modelId="{5991F5EB-D973-45D2-860F-F92C5817FF24}" type="pres">
      <dgm:prSet presAssocID="{1B992005-A435-4B1A-9201-0239A50559B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s-Latn-BA"/>
        </a:p>
      </dgm:t>
    </dgm:pt>
    <dgm:pt modelId="{164B26C6-7DEC-4FAB-AAE3-41455202380B}" type="pres">
      <dgm:prSet presAssocID="{1B992005-A435-4B1A-9201-0239A50559BF}" presName="Name1" presStyleCnt="0"/>
      <dgm:spPr/>
    </dgm:pt>
    <dgm:pt modelId="{1A8183B2-0306-46E3-BDB9-24EF7652BCE6}" type="pres">
      <dgm:prSet presAssocID="{1B992005-A435-4B1A-9201-0239A50559BF}" presName="cycle" presStyleCnt="0"/>
      <dgm:spPr/>
    </dgm:pt>
    <dgm:pt modelId="{BCAA695E-8FCF-43DD-B1BB-70BEBFCEA2AE}" type="pres">
      <dgm:prSet presAssocID="{1B992005-A435-4B1A-9201-0239A50559BF}" presName="srcNode" presStyleLbl="node1" presStyleIdx="0" presStyleCnt="4"/>
      <dgm:spPr/>
    </dgm:pt>
    <dgm:pt modelId="{31FE7A65-E408-48B8-AD9F-C5ACEB49116B}" type="pres">
      <dgm:prSet presAssocID="{1B992005-A435-4B1A-9201-0239A50559BF}" presName="conn" presStyleLbl="parChTrans1D2" presStyleIdx="0" presStyleCnt="1"/>
      <dgm:spPr/>
      <dgm:t>
        <a:bodyPr/>
        <a:lstStyle/>
        <a:p>
          <a:endParaRPr lang="bs-Latn-BA"/>
        </a:p>
      </dgm:t>
    </dgm:pt>
    <dgm:pt modelId="{CD2FCF33-1351-4B24-A84D-51BC1EFE3415}" type="pres">
      <dgm:prSet presAssocID="{1B992005-A435-4B1A-9201-0239A50559BF}" presName="extraNode" presStyleLbl="node1" presStyleIdx="0" presStyleCnt="4"/>
      <dgm:spPr/>
    </dgm:pt>
    <dgm:pt modelId="{51473A3B-7342-4CC4-9554-2F9FD39E3275}" type="pres">
      <dgm:prSet presAssocID="{1B992005-A435-4B1A-9201-0239A50559BF}" presName="dstNode" presStyleLbl="node1" presStyleIdx="0" presStyleCnt="4"/>
      <dgm:spPr/>
    </dgm:pt>
    <dgm:pt modelId="{75AA08DD-D22F-4538-AB31-6836E99EF53C}" type="pres">
      <dgm:prSet presAssocID="{AF283E01-C981-46AF-A6B3-E97AE871A104}" presName="text_1" presStyleLbl="node1" presStyleIdx="0" presStyleCnt="4" custScaleY="118553">
        <dgm:presLayoutVars>
          <dgm:bulletEnabled val="1"/>
        </dgm:presLayoutVars>
      </dgm:prSet>
      <dgm:spPr/>
      <dgm:t>
        <a:bodyPr/>
        <a:lstStyle/>
        <a:p>
          <a:endParaRPr lang="hr-BA"/>
        </a:p>
      </dgm:t>
    </dgm:pt>
    <dgm:pt modelId="{49819E6B-D4B8-430C-B765-CF3609650FAA}" type="pres">
      <dgm:prSet presAssocID="{AF283E01-C981-46AF-A6B3-E97AE871A104}" presName="accent_1" presStyleCnt="0"/>
      <dgm:spPr/>
    </dgm:pt>
    <dgm:pt modelId="{4A58640C-37EA-449F-95C7-A85F4B42A928}" type="pres">
      <dgm:prSet presAssocID="{AF283E01-C981-46AF-A6B3-E97AE871A104}" presName="accentRepeatNode" presStyleLbl="solidFgAcc1" presStyleIdx="0" presStyleCnt="4" custScaleX="128587" custScaleY="1221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r-BA"/>
        </a:p>
      </dgm:t>
    </dgm:pt>
    <dgm:pt modelId="{33D14107-964F-44E5-A47C-FF3A61F5C843}" type="pres">
      <dgm:prSet presAssocID="{852C4767-E942-4A13-ADAA-1F70E9FEBBBF}" presName="text_2" presStyleLbl="node1" presStyleIdx="1" presStyleCnt="4" custScaleY="131246" custLinFactNeighborX="204" custLinFactNeighborY="-6490">
        <dgm:presLayoutVars>
          <dgm:bulletEnabled val="1"/>
        </dgm:presLayoutVars>
      </dgm:prSet>
      <dgm:spPr/>
      <dgm:t>
        <a:bodyPr/>
        <a:lstStyle/>
        <a:p>
          <a:endParaRPr lang="hr-BA"/>
        </a:p>
      </dgm:t>
    </dgm:pt>
    <dgm:pt modelId="{E1A52D8D-7C26-486C-8F14-F3EA97A70292}" type="pres">
      <dgm:prSet presAssocID="{852C4767-E942-4A13-ADAA-1F70E9FEBBBF}" presName="accent_2" presStyleCnt="0"/>
      <dgm:spPr/>
    </dgm:pt>
    <dgm:pt modelId="{43217C99-357C-4397-8136-1BA525F90B20}" type="pres">
      <dgm:prSet presAssocID="{852C4767-E942-4A13-ADAA-1F70E9FEBBBF}" presName="accentRepeatNode" presStyleLbl="solidFgAcc1" presStyleIdx="1" presStyleCnt="4" custScaleX="129831" custScaleY="114313" custLinFactNeighborX="-9411" custLinFactNeighborY="-354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E63355-774B-4E73-99D8-7547FB1B1C19}" type="pres">
      <dgm:prSet presAssocID="{2CDDE40F-B45B-439B-B9E9-9A4E666934C4}" presName="text_3" presStyleLbl="node1" presStyleIdx="2" presStyleCnt="4" custScaleY="139837">
        <dgm:presLayoutVars>
          <dgm:bulletEnabled val="1"/>
        </dgm:presLayoutVars>
      </dgm:prSet>
      <dgm:spPr/>
      <dgm:t>
        <a:bodyPr/>
        <a:lstStyle/>
        <a:p>
          <a:endParaRPr lang="hr-BA"/>
        </a:p>
      </dgm:t>
    </dgm:pt>
    <dgm:pt modelId="{948BB2F7-D962-45BA-B5F8-1DFA93C1F2BC}" type="pres">
      <dgm:prSet presAssocID="{2CDDE40F-B45B-439B-B9E9-9A4E666934C4}" presName="accent_3" presStyleCnt="0"/>
      <dgm:spPr/>
    </dgm:pt>
    <dgm:pt modelId="{327DF0DD-F132-49EE-8306-9E12AA81C8FA}" type="pres">
      <dgm:prSet presAssocID="{2CDDE40F-B45B-439B-B9E9-9A4E666934C4}" presName="accentRepeatNode" presStyleLbl="solidFgAcc1" presStyleIdx="2" presStyleCnt="4" custScaleX="118027" custScaleY="12061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969D4DD-E0D9-4A30-B725-1420EF630DDE}" type="pres">
      <dgm:prSet presAssocID="{E3943D93-2320-4DA0-BC48-A40CEDF0D234}" presName="text_4" presStyleLbl="node1" presStyleIdx="3" presStyleCnt="4" custScaleY="129424" custLinFactNeighborY="5063">
        <dgm:presLayoutVars>
          <dgm:bulletEnabled val="1"/>
        </dgm:presLayoutVars>
      </dgm:prSet>
      <dgm:spPr/>
      <dgm:t>
        <a:bodyPr/>
        <a:lstStyle/>
        <a:p>
          <a:endParaRPr lang="hr-BA"/>
        </a:p>
      </dgm:t>
    </dgm:pt>
    <dgm:pt modelId="{91E5CCD5-3928-43CB-9257-BBF079C15B90}" type="pres">
      <dgm:prSet presAssocID="{E3943D93-2320-4DA0-BC48-A40CEDF0D234}" presName="accent_4" presStyleCnt="0"/>
      <dgm:spPr/>
    </dgm:pt>
    <dgm:pt modelId="{31CF67E8-1F32-4B93-BA91-6A24C9E26207}" type="pres">
      <dgm:prSet presAssocID="{E3943D93-2320-4DA0-BC48-A40CEDF0D234}" presName="accentRepeatNode" presStyleLbl="solidFgAcc1" presStyleIdx="3" presStyleCnt="4" custScaleX="132593" custScaleY="13163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ABE5517F-BFF3-4677-A6FE-D997BBC0AA7A}" type="presOf" srcId="{2CDDE40F-B45B-439B-B9E9-9A4E666934C4}" destId="{55E63355-774B-4E73-99D8-7547FB1B1C19}" srcOrd="0" destOrd="0" presId="urn:microsoft.com/office/officeart/2008/layout/VerticalCurvedList"/>
    <dgm:cxn modelId="{1D059681-DCD0-482E-BC3E-EB63B7090C53}" srcId="{1B992005-A435-4B1A-9201-0239A50559BF}" destId="{E3943D93-2320-4DA0-BC48-A40CEDF0D234}" srcOrd="3" destOrd="0" parTransId="{01E0DF9F-635D-4B4F-BA9D-4C3AC97184F2}" sibTransId="{CC74BFCC-0C32-4192-9ADA-431EA53FCF0F}"/>
    <dgm:cxn modelId="{55D8DB4D-92F8-4E38-8414-5792683A3F9F}" type="presOf" srcId="{AF283E01-C981-46AF-A6B3-E97AE871A104}" destId="{75AA08DD-D22F-4538-AB31-6836E99EF53C}" srcOrd="0" destOrd="0" presId="urn:microsoft.com/office/officeart/2008/layout/VerticalCurvedList"/>
    <dgm:cxn modelId="{8389D00E-7BE4-40E6-AB72-695AA5FBBEB6}" type="presOf" srcId="{E3943D93-2320-4DA0-BC48-A40CEDF0D234}" destId="{2969D4DD-E0D9-4A30-B725-1420EF630DDE}" srcOrd="0" destOrd="0" presId="urn:microsoft.com/office/officeart/2008/layout/VerticalCurvedList"/>
    <dgm:cxn modelId="{37A4C42D-EFDD-4765-8C9B-8EE0E96F5445}" type="presOf" srcId="{AFEF4CF5-064C-4941-BD4F-6EFC154E9004}" destId="{33D14107-964F-44E5-A47C-FF3A61F5C843}" srcOrd="0" destOrd="1" presId="urn:microsoft.com/office/officeart/2008/layout/VerticalCurvedList"/>
    <dgm:cxn modelId="{FC1BC626-EE2A-46EB-BC40-694C928385D1}" srcId="{1B992005-A435-4B1A-9201-0239A50559BF}" destId="{AF283E01-C981-46AF-A6B3-E97AE871A104}" srcOrd="0" destOrd="0" parTransId="{AE18CDBE-352A-47CE-8142-B6389514C4C7}" sibTransId="{BA18BE95-9D65-4760-B83D-8B948C72BDA8}"/>
    <dgm:cxn modelId="{E1733E2E-1285-4587-AB27-2264A3A9B4DF}" srcId="{2CDDE40F-B45B-439B-B9E9-9A4E666934C4}" destId="{D035EF57-9179-4678-93F8-F47FFD819B40}" srcOrd="0" destOrd="0" parTransId="{CC3C50B5-9B31-474C-90A4-8ACF1AC8C910}" sibTransId="{C815DE2B-B38C-49E4-9EC6-C6336F7D78EF}"/>
    <dgm:cxn modelId="{5E2200F4-2095-43BC-BC2B-305C8EDECCBC}" type="presOf" srcId="{BA18BE95-9D65-4760-B83D-8B948C72BDA8}" destId="{31FE7A65-E408-48B8-AD9F-C5ACEB49116B}" srcOrd="0" destOrd="0" presId="urn:microsoft.com/office/officeart/2008/layout/VerticalCurvedList"/>
    <dgm:cxn modelId="{4B8821E5-FA89-4BCB-8F6F-ECCE10016D4E}" srcId="{1B992005-A435-4B1A-9201-0239A50559BF}" destId="{852C4767-E942-4A13-ADAA-1F70E9FEBBBF}" srcOrd="1" destOrd="0" parTransId="{C0D80350-83A9-4A42-A026-6A84FF0D6316}" sibTransId="{34DCD809-223F-49C2-B6B8-1CA94AE19815}"/>
    <dgm:cxn modelId="{5F4658DD-8C35-4CEC-833C-2E7CBF1442C4}" type="presOf" srcId="{1B992005-A435-4B1A-9201-0239A50559BF}" destId="{5991F5EB-D973-45D2-860F-F92C5817FF24}" srcOrd="0" destOrd="0" presId="urn:microsoft.com/office/officeart/2008/layout/VerticalCurvedList"/>
    <dgm:cxn modelId="{D3F8A50C-6AF4-480D-846F-CF2FA97CBA79}" srcId="{1B992005-A435-4B1A-9201-0239A50559BF}" destId="{2CDDE40F-B45B-439B-B9E9-9A4E666934C4}" srcOrd="2" destOrd="0" parTransId="{010501AE-0101-4D3E-9AB7-A5641DF485DC}" sibTransId="{79CE87BC-AFD6-48E9-B14F-2AC544888615}"/>
    <dgm:cxn modelId="{701A0445-D9FC-4EF2-9258-2D70CEEB50A0}" type="presOf" srcId="{D035EF57-9179-4678-93F8-F47FFD819B40}" destId="{55E63355-774B-4E73-99D8-7547FB1B1C19}" srcOrd="0" destOrd="1" presId="urn:microsoft.com/office/officeart/2008/layout/VerticalCurvedList"/>
    <dgm:cxn modelId="{6F829CB5-D094-4E37-B98F-7106B5E5F681}" srcId="{852C4767-E942-4A13-ADAA-1F70E9FEBBBF}" destId="{AFEF4CF5-064C-4941-BD4F-6EFC154E9004}" srcOrd="0" destOrd="0" parTransId="{A0EBFDB7-9AB9-484A-9257-1F9748F76413}" sibTransId="{3794B47E-568F-49B4-A1D9-3489D94BF2A5}"/>
    <dgm:cxn modelId="{9343B8B1-78A7-4C92-9A4D-96F5780EAB6F}" type="presOf" srcId="{852C4767-E942-4A13-ADAA-1F70E9FEBBBF}" destId="{33D14107-964F-44E5-A47C-FF3A61F5C843}" srcOrd="0" destOrd="0" presId="urn:microsoft.com/office/officeart/2008/layout/VerticalCurvedList"/>
    <dgm:cxn modelId="{6CFB45EF-BA13-48CD-9740-D8F00DE70FD3}" type="presParOf" srcId="{5991F5EB-D973-45D2-860F-F92C5817FF24}" destId="{164B26C6-7DEC-4FAB-AAE3-41455202380B}" srcOrd="0" destOrd="0" presId="urn:microsoft.com/office/officeart/2008/layout/VerticalCurvedList"/>
    <dgm:cxn modelId="{2B9884BE-E6BF-483B-959C-9B4D014F0E48}" type="presParOf" srcId="{164B26C6-7DEC-4FAB-AAE3-41455202380B}" destId="{1A8183B2-0306-46E3-BDB9-24EF7652BCE6}" srcOrd="0" destOrd="0" presId="urn:microsoft.com/office/officeart/2008/layout/VerticalCurvedList"/>
    <dgm:cxn modelId="{A52A9D5E-02D7-4FF8-9FF8-FE392ABB9AE8}" type="presParOf" srcId="{1A8183B2-0306-46E3-BDB9-24EF7652BCE6}" destId="{BCAA695E-8FCF-43DD-B1BB-70BEBFCEA2AE}" srcOrd="0" destOrd="0" presId="urn:microsoft.com/office/officeart/2008/layout/VerticalCurvedList"/>
    <dgm:cxn modelId="{110C3DF5-86A7-4210-BDF4-EE4A50183095}" type="presParOf" srcId="{1A8183B2-0306-46E3-BDB9-24EF7652BCE6}" destId="{31FE7A65-E408-48B8-AD9F-C5ACEB49116B}" srcOrd="1" destOrd="0" presId="urn:microsoft.com/office/officeart/2008/layout/VerticalCurvedList"/>
    <dgm:cxn modelId="{DC70554B-D43B-40A0-82D7-E92318B067CA}" type="presParOf" srcId="{1A8183B2-0306-46E3-BDB9-24EF7652BCE6}" destId="{CD2FCF33-1351-4B24-A84D-51BC1EFE3415}" srcOrd="2" destOrd="0" presId="urn:microsoft.com/office/officeart/2008/layout/VerticalCurvedList"/>
    <dgm:cxn modelId="{5B3DB5D3-4D84-491B-9752-2C14966DB601}" type="presParOf" srcId="{1A8183B2-0306-46E3-BDB9-24EF7652BCE6}" destId="{51473A3B-7342-4CC4-9554-2F9FD39E3275}" srcOrd="3" destOrd="0" presId="urn:microsoft.com/office/officeart/2008/layout/VerticalCurvedList"/>
    <dgm:cxn modelId="{06EE2605-CC7A-4E0C-A073-ECC40B760B02}" type="presParOf" srcId="{164B26C6-7DEC-4FAB-AAE3-41455202380B}" destId="{75AA08DD-D22F-4538-AB31-6836E99EF53C}" srcOrd="1" destOrd="0" presId="urn:microsoft.com/office/officeart/2008/layout/VerticalCurvedList"/>
    <dgm:cxn modelId="{32E12539-C40C-4E45-B2C8-610F3D538B52}" type="presParOf" srcId="{164B26C6-7DEC-4FAB-AAE3-41455202380B}" destId="{49819E6B-D4B8-430C-B765-CF3609650FAA}" srcOrd="2" destOrd="0" presId="urn:microsoft.com/office/officeart/2008/layout/VerticalCurvedList"/>
    <dgm:cxn modelId="{370F038B-8FA2-4462-96E0-C9883987C2B9}" type="presParOf" srcId="{49819E6B-D4B8-430C-B765-CF3609650FAA}" destId="{4A58640C-37EA-449F-95C7-A85F4B42A928}" srcOrd="0" destOrd="0" presId="urn:microsoft.com/office/officeart/2008/layout/VerticalCurvedList"/>
    <dgm:cxn modelId="{1577A9AE-D7E6-4048-A7E5-7ABDF5B23569}" type="presParOf" srcId="{164B26C6-7DEC-4FAB-AAE3-41455202380B}" destId="{33D14107-964F-44E5-A47C-FF3A61F5C843}" srcOrd="3" destOrd="0" presId="urn:microsoft.com/office/officeart/2008/layout/VerticalCurvedList"/>
    <dgm:cxn modelId="{261B6667-92B2-41B8-83C7-0A48CD337F29}" type="presParOf" srcId="{164B26C6-7DEC-4FAB-AAE3-41455202380B}" destId="{E1A52D8D-7C26-486C-8F14-F3EA97A70292}" srcOrd="4" destOrd="0" presId="urn:microsoft.com/office/officeart/2008/layout/VerticalCurvedList"/>
    <dgm:cxn modelId="{A01CBC52-DF4A-45B1-A456-858BF570883C}" type="presParOf" srcId="{E1A52D8D-7C26-486C-8F14-F3EA97A70292}" destId="{43217C99-357C-4397-8136-1BA525F90B20}" srcOrd="0" destOrd="0" presId="urn:microsoft.com/office/officeart/2008/layout/VerticalCurvedList"/>
    <dgm:cxn modelId="{09C09230-4254-4F33-ACBE-BBCDC7EB88D9}" type="presParOf" srcId="{164B26C6-7DEC-4FAB-AAE3-41455202380B}" destId="{55E63355-774B-4E73-99D8-7547FB1B1C19}" srcOrd="5" destOrd="0" presId="urn:microsoft.com/office/officeart/2008/layout/VerticalCurvedList"/>
    <dgm:cxn modelId="{5AB3B009-DFA4-45D8-A33A-E42FD4BFC801}" type="presParOf" srcId="{164B26C6-7DEC-4FAB-AAE3-41455202380B}" destId="{948BB2F7-D962-45BA-B5F8-1DFA93C1F2BC}" srcOrd="6" destOrd="0" presId="urn:microsoft.com/office/officeart/2008/layout/VerticalCurvedList"/>
    <dgm:cxn modelId="{031B0772-3753-464F-A22D-4FC9A2D549C6}" type="presParOf" srcId="{948BB2F7-D962-45BA-B5F8-1DFA93C1F2BC}" destId="{327DF0DD-F132-49EE-8306-9E12AA81C8FA}" srcOrd="0" destOrd="0" presId="urn:microsoft.com/office/officeart/2008/layout/VerticalCurvedList"/>
    <dgm:cxn modelId="{010E7078-7F02-4DF5-9886-E30CCF7DEC4C}" type="presParOf" srcId="{164B26C6-7DEC-4FAB-AAE3-41455202380B}" destId="{2969D4DD-E0D9-4A30-B725-1420EF630DDE}" srcOrd="7" destOrd="0" presId="urn:microsoft.com/office/officeart/2008/layout/VerticalCurvedList"/>
    <dgm:cxn modelId="{0905E9AF-C04F-4A3B-B96D-4EC876B06C32}" type="presParOf" srcId="{164B26C6-7DEC-4FAB-AAE3-41455202380B}" destId="{91E5CCD5-3928-43CB-9257-BBF079C15B90}" srcOrd="8" destOrd="0" presId="urn:microsoft.com/office/officeart/2008/layout/VerticalCurvedList"/>
    <dgm:cxn modelId="{1E09AF7D-6541-47D7-B3A2-A089E4E77149}" type="presParOf" srcId="{91E5CCD5-3928-43CB-9257-BBF079C15B90}" destId="{31CF67E8-1F32-4B93-BA91-6A24C9E2620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0250658" cy="6196819"/>
        <a:chOff x="0" y="0"/>
        <a:chExt cx="10250658" cy="6196819"/>
      </a:xfrm>
    </dsp:grpSpPr>
    <dsp:sp modelId="{31FE7A65-E408-48B8-AD9F-C5ACEB49116B}">
      <dsp:nvSpPr>
        <dsp:cNvPr id="4" name="Block Arc 3"/>
        <dsp:cNvSpPr/>
      </dsp:nvSpPr>
      <dsp:spPr bwMode="white">
        <a:xfrm>
          <a:off x="-6931096" y="-1083853"/>
          <a:ext cx="8364525" cy="8364525"/>
        </a:xfrm>
        <a:prstGeom prst="blockArc">
          <a:avLst>
            <a:gd name="adj1" fmla="val 18900000"/>
            <a:gd name="adj2" fmla="val 2700000"/>
            <a:gd name="adj3" fmla="val 216"/>
          </a:avLst>
        </a:prstGeom>
      </dsp:spPr>
      <dsp:style>
        <a:lnRef idx="2">
          <a:schemeClr val="accent5"/>
        </a:lnRef>
        <a:fillRef idx="0">
          <a:schemeClr val="accent4">
            <a:tint val="90000"/>
          </a:schemeClr>
        </a:fillRef>
        <a:effectRef idx="0">
          <a:scrgbClr r="0" g="0" b="0"/>
        </a:effectRef>
        <a:fontRef idx="minor"/>
      </dsp:style>
      <dsp:txXfrm>
        <a:off x="-6931096" y="-1083853"/>
        <a:ext cx="8364525" cy="8364525"/>
      </dsp:txXfrm>
    </dsp:sp>
    <dsp:sp modelId="{75AA08DD-D22F-4538-AB31-6836E99EF53C}">
      <dsp:nvSpPr>
        <dsp:cNvPr id="7" name="Rectangles 6"/>
        <dsp:cNvSpPr/>
      </dsp:nvSpPr>
      <dsp:spPr bwMode="white">
        <a:xfrm>
          <a:off x="785757" y="476411"/>
          <a:ext cx="9464901" cy="953319"/>
        </a:xfrm>
        <a:prstGeom prst="rect">
          <a:avLst/>
        </a:prstGeom>
      </dsp:spPr>
      <dsp:style>
        <a:lnRef idx="2">
          <a:schemeClr val="lt1"/>
        </a:lnRef>
        <a:fillRef idx="1">
          <a:schemeClr val="accent4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56696" tIns="30480" rIns="30480" bIns="3048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s-Latn-BA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b="1" spc="300" dirty="0" smtClean="0"/>
            <a:t>SOCIOEKONOMSKI STATUS PORODICE</a:t>
          </a:r>
          <a:endParaRPr lang="bs-Latn-BA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i="1" dirty="0" smtClean="0"/>
            <a:t>često povlači za sobom lošiji društveni ugled, niže prihode, veći broj djece, lošije uslove stanovanja, češću pojavu asocijalnog ponašanja među ostalim članovima porodice i sl. </a:t>
          </a:r>
          <a:endParaRPr lang="hr-BA" i="1" dirty="0"/>
        </a:p>
      </dsp:txBody>
      <dsp:txXfrm>
        <a:off x="785757" y="476411"/>
        <a:ext cx="9464901" cy="953319"/>
      </dsp:txXfrm>
    </dsp:sp>
    <dsp:sp modelId="{4A58640C-37EA-449F-95C7-A85F4B42A928}">
      <dsp:nvSpPr>
        <dsp:cNvPr id="8" name="Oval 7"/>
        <dsp:cNvSpPr/>
      </dsp:nvSpPr>
      <dsp:spPr bwMode="white">
        <a:xfrm>
          <a:off x="189933" y="357247"/>
          <a:ext cx="1191648" cy="1191648"/>
        </a:xfrm>
        <a:prstGeom prst="ellipse">
          <a:avLst/>
        </a:prstGeom>
        <a:blipFill rotWithShape="0">
          <a:blip r:embed="rId1"/>
          <a:stretch>
            <a:fillRect/>
          </a:stretch>
        </a:blipFill>
      </dsp:spPr>
      <dsp:style>
        <a:lnRef idx="2">
          <a:schemeClr val="accent4">
            <a:hueOff val="0"/>
            <a:satOff val="0"/>
            <a:lumOff val="0"/>
            <a:alpha val="100000"/>
          </a:schemeClr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89933" y="357247"/>
        <a:ext cx="1191648" cy="1191648"/>
      </dsp:txXfrm>
    </dsp:sp>
    <dsp:sp modelId="{33D14107-964F-44E5-A47C-FF3A61F5C843}">
      <dsp:nvSpPr>
        <dsp:cNvPr id="9" name="Rectangles 8"/>
        <dsp:cNvSpPr/>
      </dsp:nvSpPr>
      <dsp:spPr bwMode="white">
        <a:xfrm>
          <a:off x="1332316" y="1859496"/>
          <a:ext cx="8918342" cy="953319"/>
        </a:xfrm>
        <a:prstGeom prst="rect">
          <a:avLst/>
        </a:prstGeom>
      </dsp:spPr>
      <dsp:style>
        <a:lnRef idx="2">
          <a:schemeClr val="lt1"/>
        </a:lnRef>
        <a:fillRef idx="1">
          <a:schemeClr val="accent4">
            <a:hueOff val="6800000"/>
            <a:satOff val="-7973"/>
            <a:lumOff val="313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56696" tIns="35560" rIns="35560" bIns="35560" anchor="t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s-Latn-BA" sz="1400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1" spc="300" dirty="0" smtClean="0"/>
            <a:t>STRUKTURA PORODICE I VEZA S DELIKVENTIM PONAŠANJEM;</a:t>
          </a:r>
          <a:endParaRPr lang="hr-BA" sz="1400" spc="300" dirty="0"/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s-Latn-BA" sz="1400" i="1" dirty="0" smtClean="0"/>
            <a:t>, većina istraživača polazi od različitog pojma nepotpune porodice</a:t>
          </a:r>
          <a:endParaRPr lang="hr-BA" sz="1400" i="1" dirty="0"/>
        </a:p>
      </dsp:txBody>
      <dsp:txXfrm>
        <a:off x="1332316" y="1859496"/>
        <a:ext cx="8918342" cy="953319"/>
      </dsp:txXfrm>
    </dsp:sp>
    <dsp:sp modelId="{43217C99-357C-4397-8136-1BA525F90B20}">
      <dsp:nvSpPr>
        <dsp:cNvPr id="10" name="Oval 9"/>
        <dsp:cNvSpPr/>
      </dsp:nvSpPr>
      <dsp:spPr bwMode="white">
        <a:xfrm>
          <a:off x="650113" y="1750549"/>
          <a:ext cx="1191648" cy="1191648"/>
        </a:xfrm>
        <a:prstGeom prst="ellipse">
          <a:avLst/>
        </a:prstGeom>
        <a:blipFill rotWithShape="0">
          <a:blip r:embed="rId2"/>
          <a:stretch>
            <a:fillRect/>
          </a:stretch>
        </a:blipFill>
      </dsp:spPr>
      <dsp:style>
        <a:lnRef idx="2">
          <a:schemeClr val="accent4">
            <a:hueOff val="6800000"/>
            <a:satOff val="-7973"/>
            <a:lumOff val="3137"/>
            <a:alpha val="100000"/>
          </a:schemeClr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650113" y="1750549"/>
        <a:ext cx="1191648" cy="1191648"/>
      </dsp:txXfrm>
    </dsp:sp>
    <dsp:sp modelId="{55E63355-774B-4E73-99D8-7547FB1B1C19}">
      <dsp:nvSpPr>
        <dsp:cNvPr id="11" name="Rectangles 10"/>
        <dsp:cNvSpPr/>
      </dsp:nvSpPr>
      <dsp:spPr bwMode="white">
        <a:xfrm>
          <a:off x="1332316" y="3336863"/>
          <a:ext cx="8918342" cy="953319"/>
        </a:xfrm>
        <a:prstGeom prst="rect">
          <a:avLst/>
        </a:prstGeom>
      </dsp:spPr>
      <dsp:style>
        <a:lnRef idx="2">
          <a:schemeClr val="lt1"/>
        </a:lnRef>
        <a:fillRef idx="1">
          <a:schemeClr val="accent4">
            <a:hueOff val="13600000"/>
            <a:satOff val="-15947"/>
            <a:lumOff val="6275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56696" tIns="35560" rIns="35560" bIns="35560" anchor="t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s-Latn-BA" sz="1400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1" spc="300" dirty="0" smtClean="0"/>
            <a:t>MEĐULJUDSKI ODNOSI;</a:t>
          </a:r>
          <a:endParaRPr lang="hr-BA" sz="1400" spc="300" dirty="0"/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s-Latn-BA" sz="1400" i="1" dirty="0" smtClean="0"/>
            <a:t>Odnos između roditelja i djece u delikventnim skupinama opterećeni su nepovjerenjem, konfliktima i emocionalnom hladnoćom</a:t>
          </a:r>
          <a:endParaRPr lang="hr-BA" sz="1400" i="1" dirty="0"/>
        </a:p>
      </dsp:txBody>
      <dsp:txXfrm>
        <a:off x="1332316" y="3336863"/>
        <a:ext cx="8918342" cy="953319"/>
      </dsp:txXfrm>
    </dsp:sp>
    <dsp:sp modelId="{327DF0DD-F132-49EE-8306-9E12AA81C8FA}">
      <dsp:nvSpPr>
        <dsp:cNvPr id="12" name="Oval 11"/>
        <dsp:cNvSpPr/>
      </dsp:nvSpPr>
      <dsp:spPr bwMode="white">
        <a:xfrm>
          <a:off x="736492" y="3217698"/>
          <a:ext cx="1191648" cy="1191648"/>
        </a:xfrm>
        <a:prstGeom prst="ellipse">
          <a:avLst/>
        </a:prstGeom>
        <a:blipFill rotWithShape="0">
          <a:blip r:embed="rId3"/>
          <a:stretch>
            <a:fillRect/>
          </a:stretch>
        </a:blipFill>
      </dsp:spPr>
      <dsp:style>
        <a:lnRef idx="2">
          <a:schemeClr val="accent4">
            <a:hueOff val="13600000"/>
            <a:satOff val="-15947"/>
            <a:lumOff val="6275"/>
            <a:alpha val="100000"/>
          </a:schemeClr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736492" y="3217698"/>
        <a:ext cx="1191648" cy="1191648"/>
      </dsp:txXfrm>
    </dsp:sp>
    <dsp:sp modelId="{2969D4DD-E0D9-4A30-B725-1420EF630DDE}">
      <dsp:nvSpPr>
        <dsp:cNvPr id="13" name="Rectangles 12"/>
        <dsp:cNvSpPr/>
      </dsp:nvSpPr>
      <dsp:spPr bwMode="white">
        <a:xfrm>
          <a:off x="785757" y="4804382"/>
          <a:ext cx="9464901" cy="953319"/>
        </a:xfrm>
        <a:prstGeom prst="rect">
          <a:avLst/>
        </a:prstGeom>
      </dsp:spPr>
      <dsp:style>
        <a:lnRef idx="2">
          <a:schemeClr val="lt1"/>
        </a:lnRef>
        <a:fillRef idx="1">
          <a:schemeClr val="accent4">
            <a:hueOff val="20400000"/>
            <a:satOff val="-23921"/>
            <a:lumOff val="941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56696" tIns="35560" rIns="35560" bIns="3556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s-Latn-BA" sz="1400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1" spc="300" dirty="0" smtClean="0"/>
            <a:t>ASOCIJALNE POJAVE U PORODICI;</a:t>
          </a:r>
          <a:endParaRPr lang="bs-Latn-BA" sz="1400" b="1" spc="300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s-Latn-BA" sz="1600" i="1" dirty="0" smtClean="0"/>
            <a:t>prisustvo sociopatoloških oblika ponašanja odraslih članova porodice, pa i braće i sestara. </a:t>
          </a:r>
          <a:endParaRPr lang="hr-BA" sz="1600" i="1" spc="300" dirty="0"/>
        </a:p>
      </dsp:txBody>
      <dsp:txXfrm>
        <a:off x="785757" y="4804382"/>
        <a:ext cx="9464901" cy="953319"/>
      </dsp:txXfrm>
    </dsp:sp>
    <dsp:sp modelId="{31CF67E8-1F32-4B93-BA91-6A24C9E26207}">
      <dsp:nvSpPr>
        <dsp:cNvPr id="14" name="Oval 13"/>
        <dsp:cNvSpPr/>
      </dsp:nvSpPr>
      <dsp:spPr bwMode="white">
        <a:xfrm>
          <a:off x="189933" y="4647924"/>
          <a:ext cx="1191648" cy="1191648"/>
        </a:xfrm>
        <a:prstGeom prst="ellipse">
          <a:avLst/>
        </a:prstGeom>
        <a:blipFill rotWithShape="0">
          <a:blip r:embed="rId4"/>
          <a:stretch>
            <a:fillRect/>
          </a:stretch>
        </a:blipFill>
      </dsp:spPr>
      <dsp:style>
        <a:lnRef idx="2">
          <a:schemeClr val="accent4">
            <a:hueOff val="20400000"/>
            <a:satOff val="-23921"/>
            <a:lumOff val="9412"/>
            <a:alpha val="100000"/>
          </a:schemeClr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89933" y="4647924"/>
        <a:ext cx="1191648" cy="1191648"/>
      </dsp:txXfrm>
    </dsp:sp>
    <dsp:sp modelId="{BCAA695E-8FCF-43DD-B1BB-70BEBFCEA2AE}">
      <dsp:nvSpPr>
        <dsp:cNvPr id="3" name="Rectangles 2" hidden="1"/>
        <dsp:cNvSpPr/>
      </dsp:nvSpPr>
      <dsp:spPr>
        <a:xfrm>
          <a:off x="177744" y="135831"/>
          <a:ext cx="36000" cy="36000"/>
        </a:xfrm>
        <a:prstGeom prst="rect">
          <a:avLst/>
        </a:prstGeom>
      </dsp:spPr>
      <dsp:txXfrm>
        <a:off x="177744" y="135831"/>
        <a:ext cx="36000" cy="36000"/>
      </dsp:txXfrm>
    </dsp:sp>
    <dsp:sp modelId="{CD2FCF33-1351-4B24-A84D-51BC1EFE3415}">
      <dsp:nvSpPr>
        <dsp:cNvPr id="5" name="Rectangles 4" hidden="1"/>
        <dsp:cNvSpPr/>
      </dsp:nvSpPr>
      <dsp:spPr>
        <a:xfrm>
          <a:off x="1397429" y="3080410"/>
          <a:ext cx="36000" cy="36000"/>
        </a:xfrm>
        <a:prstGeom prst="rect">
          <a:avLst/>
        </a:prstGeom>
      </dsp:spPr>
      <dsp:txXfrm>
        <a:off x="1397429" y="3080410"/>
        <a:ext cx="36000" cy="36000"/>
      </dsp:txXfrm>
    </dsp:sp>
    <dsp:sp modelId="{51473A3B-7342-4CC4-9554-2F9FD39E3275}">
      <dsp:nvSpPr>
        <dsp:cNvPr id="6" name="Rectangles 5" hidden="1"/>
        <dsp:cNvSpPr/>
      </dsp:nvSpPr>
      <dsp:spPr>
        <a:xfrm>
          <a:off x="177744" y="6024988"/>
          <a:ext cx="36000" cy="36000"/>
        </a:xfrm>
        <a:prstGeom prst="rect">
          <a:avLst/>
        </a:prstGeom>
      </dsp:spPr>
      <dsp:txXfrm>
        <a:off x="177744" y="6024988"/>
        <a:ext cx="36000" cy="3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microsoft.com/office/2007/relationships/hdphoto" Target="../media/image4.wdp"/><Relationship Id="rId12" Type="http://schemas.openxmlformats.org/officeDocument/2006/relationships/image" Target="../media/image5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BA" sz="3200" dirty="0" smtClean="0"/>
              <a:t>Školska godina: 202</a:t>
            </a:r>
            <a:r>
              <a:rPr lang="bs-Latn-BA" altLang="hr-BA" sz="3200" dirty="0" smtClean="0"/>
              <a:t>4</a:t>
            </a:r>
            <a:r>
              <a:rPr lang="hr-BA" sz="3200" dirty="0" smtClean="0"/>
              <a:t>./202</a:t>
            </a:r>
            <a:r>
              <a:rPr lang="bs-Latn-BA" altLang="hr-BA" sz="3200" dirty="0" smtClean="0"/>
              <a:t>5</a:t>
            </a:r>
            <a:r>
              <a:rPr lang="hr-BA" sz="3200" dirty="0" smtClean="0"/>
              <a:t>.</a:t>
            </a:r>
            <a:br>
              <a:rPr lang="hr-BA" sz="3200" dirty="0" smtClean="0"/>
            </a:br>
            <a:r>
              <a:rPr lang="hr-BA" sz="3200" dirty="0" smtClean="0"/>
              <a:t>aktiv: </a:t>
            </a:r>
            <a:r>
              <a:rPr lang="bs-Latn-BA" altLang="hr-BA" sz="3200" dirty="0" smtClean="0"/>
              <a:t>JEZIKA (BOSANSKI,ENGLESKI I NJEMAČKI)</a:t>
            </a:r>
            <a:br>
              <a:rPr lang="hr-BA" sz="3200" dirty="0" smtClean="0"/>
            </a:br>
            <a:endParaRPr lang="hr-BA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330" y="5788152"/>
            <a:ext cx="12008670" cy="1069848"/>
          </a:xfrm>
        </p:spPr>
        <p:txBody>
          <a:bodyPr>
            <a:normAutofit/>
          </a:bodyPr>
          <a:lstStyle/>
          <a:p>
            <a:r>
              <a:rPr lang="hr-BA" b="1" dirty="0" smtClean="0">
                <a:solidFill>
                  <a:srgbClr val="BA4B2E"/>
                </a:solidFill>
              </a:rPr>
              <a:t>POTPIS NASTAVNIKA:						DATUM</a:t>
            </a:r>
            <a:endParaRPr lang="hr-BA" b="1" dirty="0" smtClean="0">
              <a:solidFill>
                <a:srgbClr val="BA4B2E"/>
              </a:solidFill>
            </a:endParaRPr>
          </a:p>
          <a:p>
            <a:r>
              <a:rPr lang="bs-Latn-BA" altLang="hr-BA" sz="2400" b="1" dirty="0" smtClean="0">
                <a:latin typeface="Bradley Hand ITC" panose="03070402050302030203" pitchFamily="66" charset="0"/>
              </a:rPr>
              <a:t>Merza Tucaković</a:t>
            </a:r>
            <a:r>
              <a:rPr lang="hr-BA" sz="2400" b="1" dirty="0" smtClean="0">
                <a:latin typeface="Bradley Hand ITC" panose="03070402050302030203" pitchFamily="66" charset="0"/>
              </a:rPr>
              <a:t>						</a:t>
            </a:r>
            <a:r>
              <a:rPr lang="bs-Latn-BA" altLang="hr-BA" sz="2400" b="1" dirty="0" smtClean="0">
                <a:latin typeface="Bradley Hand ITC" panose="03070402050302030203" pitchFamily="66" charset="0"/>
              </a:rPr>
              <a:t>          18.06.2025.</a:t>
            </a:r>
            <a:endParaRPr lang="bs-Latn-BA" altLang="hr-BA" sz="2400" b="1" dirty="0" smtClean="0"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3387" y="3449828"/>
            <a:ext cx="7452191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2400" b="1" spc="600" dirty="0" smtClean="0"/>
              <a:t>TEMA:</a:t>
            </a:r>
            <a:endParaRPr lang="hr-BA" sz="2400" b="1" spc="600" dirty="0" smtClean="0"/>
          </a:p>
          <a:p>
            <a:pPr algn="ctr"/>
            <a:r>
              <a:rPr lang="bs-Latn-BA" altLang="hr-BA" sz="2400" b="1" spc="600" dirty="0"/>
              <a:t>SLIKA O SEBI I PREVENCIJA POREMEĆAJA U PON AŠANJU MLADIH</a:t>
            </a:r>
            <a:endParaRPr lang="bs-Latn-BA" altLang="hr-BA" sz="2400" b="1" spc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 smtClean="0"/>
              <a:t>UVOD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endParaRPr lang="hr-BA" dirty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U radu se, pored analize odnosa izmedu slike o sebi i eventualnih poreme</a:t>
            </a:r>
            <a:r>
              <a:rPr lang="en-US" altLang="en-US" dirty="0" smtClean="0"/>
              <a:t>ć</a:t>
            </a:r>
            <a:r>
              <a:rPr lang="en-US" altLang="en-US" dirty="0" smtClean="0"/>
              <a:t>aja u pona</a:t>
            </a:r>
            <a:r>
              <a:rPr lang="en-US" altLang="en-US" dirty="0" smtClean="0"/>
              <a:t>š</a:t>
            </a:r>
            <a:r>
              <a:rPr lang="en-US" altLang="en-US" dirty="0" smtClean="0"/>
              <a:t>anju mladih, prou</a:t>
            </a:r>
            <a:r>
              <a:rPr lang="en-US" altLang="en-US" dirty="0" smtClean="0"/>
              <a:t>č</a:t>
            </a:r>
            <a:r>
              <a:rPr lang="en-US" altLang="en-US" dirty="0" smtClean="0"/>
              <a:t>ava i nagla</a:t>
            </a:r>
            <a:r>
              <a:rPr lang="en-US" altLang="en-US" dirty="0" smtClean="0"/>
              <a:t>š</a:t>
            </a:r>
            <a:r>
              <a:rPr lang="en-US" altLang="en-US" dirty="0" smtClean="0"/>
              <a:t>ava potreba multidisciplinarnog, interdisciplinarnog i interinstitucionalnog pristupa u razumijevanju fenomenologije maloljetni</a:t>
            </a:r>
            <a:r>
              <a:rPr lang="en-US" altLang="en-US" dirty="0" smtClean="0"/>
              <a:t>č</a:t>
            </a:r>
            <a:r>
              <a:rPr lang="en-US" altLang="en-US" dirty="0" smtClean="0"/>
              <a:t>ke delinkvencije.</a:t>
            </a:r>
            <a:endParaRPr lang="en-US" altLang="en-US" dirty="0" smtClean="0"/>
          </a:p>
          <a:p>
            <a:r>
              <a:rPr lang="en-US" altLang="en-US" dirty="0" smtClean="0"/>
              <a:t>Zna</a:t>
            </a:r>
            <a:r>
              <a:rPr lang="en-US" altLang="en-US" dirty="0" smtClean="0"/>
              <a:t>č</a:t>
            </a:r>
            <a:r>
              <a:rPr lang="en-US" altLang="en-US" dirty="0" smtClean="0"/>
              <a:t>aj takvog pristupa je u temeljitosti procjene uzro</a:t>
            </a:r>
            <a:r>
              <a:rPr lang="en-US" altLang="en-US" dirty="0" smtClean="0"/>
              <a:t>č</a:t>
            </a:r>
            <a:r>
              <a:rPr lang="en-US" altLang="en-US" dirty="0" smtClean="0"/>
              <a:t>nika i efikasnosti preveniranja delinkventnog pona</a:t>
            </a:r>
            <a:r>
              <a:rPr lang="en-US" altLang="en-US" dirty="0" smtClean="0"/>
              <a:t>š</a:t>
            </a:r>
            <a:r>
              <a:rPr lang="en-US" altLang="en-US" dirty="0" smtClean="0"/>
              <a:t>anja. Slika o sebi nastaje u spletu mno</a:t>
            </a:r>
            <a:r>
              <a:rPr lang="en-US" altLang="en-US" dirty="0" smtClean="0"/>
              <a:t>š</a:t>
            </a:r>
            <a:r>
              <a:rPr lang="en-US" altLang="en-US" dirty="0" smtClean="0"/>
              <a:t>tva faktora unutar mikro-individualnog i makro-socijalnog sistema na koje treba usmjeriti pa</a:t>
            </a:r>
            <a:r>
              <a:rPr lang="en-US" altLang="en-US" dirty="0" smtClean="0"/>
              <a:t>ž</a:t>
            </a:r>
            <a:r>
              <a:rPr lang="en-US" altLang="en-US" dirty="0" smtClean="0"/>
              <a:t>nju. A ti faktori utje</a:t>
            </a:r>
            <a:r>
              <a:rPr lang="en-US" altLang="en-US" dirty="0" smtClean="0"/>
              <a:t>č</a:t>
            </a:r>
            <a:r>
              <a:rPr lang="en-US" altLang="en-US" dirty="0" smtClean="0"/>
              <a:t>u</a:t>
            </a:r>
            <a:endParaRPr lang="en-US" altLang="en-US" dirty="0" smtClean="0"/>
          </a:p>
          <a:p>
            <a:r>
              <a:rPr lang="en-US" altLang="en-US" dirty="0" smtClean="0"/>
              <a:t>i na realnost slike koja je tako</a:t>
            </a:r>
            <a:r>
              <a:rPr lang="en-US" altLang="en-US" dirty="0" smtClean="0"/>
              <a:t>đ</a:t>
            </a:r>
            <a:r>
              <a:rPr lang="en-US" altLang="en-US" dirty="0" smtClean="0"/>
              <a:t>er, u korelaciji sa pona</a:t>
            </a:r>
            <a:r>
              <a:rPr lang="en-US" altLang="en-US" dirty="0" smtClean="0"/>
              <a:t>š</a:t>
            </a:r>
            <a:r>
              <a:rPr lang="en-US" altLang="en-US" dirty="0" smtClean="0"/>
              <a:t>anjem.. Prema tome, ishod uspje</a:t>
            </a:r>
            <a:r>
              <a:rPr lang="en-US" altLang="en-US" dirty="0" smtClean="0"/>
              <a:t>š</a:t>
            </a:r>
            <a:r>
              <a:rPr lang="en-US" altLang="en-US" dirty="0" smtClean="0"/>
              <a:t>nosti je u osmi</a:t>
            </a:r>
            <a:r>
              <a:rPr lang="en-US" altLang="en-US" dirty="0" smtClean="0"/>
              <a:t>š</a:t>
            </a:r>
            <a:r>
              <a:rPr lang="en-US" altLang="en-US" dirty="0" smtClean="0"/>
              <a:t>ljenosti konceptualnog osmi</a:t>
            </a:r>
            <a:r>
              <a:rPr lang="en-US" altLang="en-US" dirty="0" smtClean="0"/>
              <a:t>š</a:t>
            </a:r>
            <a:r>
              <a:rPr lang="en-US" altLang="en-US" dirty="0" smtClean="0"/>
              <a:t>ljavanja i operativnog programa kao kompleksnog rje</a:t>
            </a:r>
            <a:r>
              <a:rPr lang="en-US" altLang="en-US" dirty="0" smtClean="0"/>
              <a:t>š</a:t>
            </a:r>
            <a:r>
              <a:rPr lang="en-US" altLang="en-US" dirty="0" smtClean="0"/>
              <a:t>anja.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Klju</a:t>
            </a:r>
            <a:r>
              <a:rPr lang="en-US" altLang="en-US" dirty="0" smtClean="0"/>
              <a:t>č</a:t>
            </a:r>
            <a:r>
              <a:rPr lang="en-US" altLang="en-US" dirty="0" smtClean="0"/>
              <a:t>ne rije</a:t>
            </a:r>
            <a:r>
              <a:rPr lang="en-US" altLang="en-US" dirty="0" smtClean="0"/>
              <a:t>č</a:t>
            </a:r>
            <a:r>
              <a:rPr lang="en-US" altLang="en-US" dirty="0" smtClean="0"/>
              <a:t>i: poreme</a:t>
            </a:r>
            <a:r>
              <a:rPr lang="en-US" altLang="en-US" dirty="0" smtClean="0"/>
              <a:t>ć</a:t>
            </a:r>
            <a:r>
              <a:rPr lang="en-US" altLang="en-US" dirty="0" smtClean="0"/>
              <a:t>aj pona</a:t>
            </a:r>
            <a:r>
              <a:rPr lang="en-US" altLang="en-US" dirty="0" smtClean="0"/>
              <a:t>š</a:t>
            </a:r>
            <a:r>
              <a:rPr lang="en-US" altLang="en-US" dirty="0" smtClean="0"/>
              <a:t>anja, slika o sebi, prevencija, preventivni program</a:t>
            </a:r>
            <a:r>
              <a:rPr lang="en-US" dirty="0" smtClean="0"/>
              <a:t>                                                     </a:t>
            </a:r>
            <a:endParaRPr lang="hr-BA" dirty="0"/>
          </a:p>
          <a:p>
            <a:endParaRPr lang="hr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23" y="3827097"/>
            <a:ext cx="4554636" cy="3030903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929005" y="880110"/>
            <a:ext cx="7465060" cy="5980430"/>
          </a:xfrm>
          <a:prstGeom prst="rect">
            <a:avLst/>
          </a:prstGeom>
        </p:spPr>
        <p:txBody>
          <a:bodyPr wrap="square">
            <a:spAutoFit/>
          </a:bodyPr>
          <a:p>
            <a:pPr defTabSz="266700">
              <a:lnSpc>
                <a:spcPct val="114000"/>
              </a:lnSpc>
            </a:pPr>
            <a:r>
              <a:rPr sz="2400" i="0">
                <a:solidFill>
                  <a:srgbClr val="222222"/>
                </a:solidFill>
                <a:latin typeface="Times New Roman" panose="02020603050405020304"/>
                <a:ea typeface="SimSun" panose="02010600030101010101" pitchFamily="2" charset="-122"/>
              </a:rPr>
              <a:t>Prevencija pruža široke mogućnosti kroz preventivne programe, koje treba vratiti u sistem i donijeti sistemska rješenja, ali nikako akciono i kampanjski, osim ako se ne radi o trenut</a:t>
            </a:r>
            <a:r>
              <a:rPr lang="bs-Latn-BA" sz="2400" i="0">
                <a:solidFill>
                  <a:srgbClr val="222222"/>
                </a:solidFill>
                <a:latin typeface="Times New Roman" panose="02020603050405020304"/>
                <a:ea typeface="SimSun" panose="02010600030101010101" pitchFamily="2" charset="-122"/>
              </a:rPr>
              <a:t>nom </a:t>
            </a:r>
            <a:r>
              <a:rPr sz="2400" i="0">
                <a:solidFill>
                  <a:srgbClr val="222222"/>
                </a:solidFill>
                <a:latin typeface="Times New Roman" panose="02020603050405020304"/>
                <a:ea typeface="SimSun" panose="02010600030101010101" pitchFamily="2" charset="-122"/>
              </a:rPr>
              <a:t>rješavanju problema. U tom kontekstu se može odrediti: ko će provoditi programe, kako će se oni provoditi i kolika je potrebna finansijska konstrukcija provedbe.</a:t>
            </a:r>
            <a:endParaRPr sz="2400" i="0">
              <a:solidFill>
                <a:srgbClr val="222222"/>
              </a:solidFill>
              <a:latin typeface="Times New Roman" panose="02020603050405020304"/>
              <a:ea typeface="SimSun" panose="02010600030101010101" pitchFamily="2" charset="-122"/>
            </a:endParaRPr>
          </a:p>
          <a:p>
            <a:pPr defTabSz="266700">
              <a:lnSpc>
                <a:spcPct val="114000"/>
              </a:lnSpc>
            </a:pPr>
            <a:r>
              <a:rPr sz="2400" i="0">
                <a:solidFill>
                  <a:srgbClr val="222222"/>
                </a:solidFill>
                <a:latin typeface="Times New Roman" panose="02020603050405020304"/>
                <a:ea typeface="SimSun" panose="02010600030101010101" pitchFamily="2" charset="-122"/>
              </a:rPr>
              <a:t>Za realizaciju ovih programa bitna je osposobljenost odgojnoobrazovnog kadra, kao i svih koji su neposredno i posredno uključeni u prevenciju nasilnog ponašanja: roditelji, učitelji, odgajatelji, psiholozi, socijalni radnici, pravnici i drugi. Pitanja sprječavanja nasilja među djecom i omladinom, te ulozi porodice u svemu tome ne treba, dakle, pristupiti putem kampanje.</a:t>
            </a:r>
            <a:r>
              <a:rPr sz="1600" i="0">
                <a:solidFill>
                  <a:srgbClr val="222222"/>
                </a:solidFill>
                <a:latin typeface="Times New Roman" panose="02020603050405020304"/>
                <a:ea typeface="SimSun" panose="02010600030101010101" pitchFamily="2" charset="-122"/>
              </a:rPr>
              <a:t> </a:t>
            </a:r>
            <a:endParaRPr sz="1600" i="0">
              <a:solidFill>
                <a:srgbClr val="222222"/>
              </a:solidFill>
              <a:latin typeface="Times New Roman" panose="02020603050405020304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bs-Latn-BA" altLang="en-US"/>
              <a:t>NASTANAK SLIKE O SEBI</a:t>
            </a:r>
            <a:endParaRPr lang="bs-Latn-B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/>
              <a:t>Self-koncept ili pojam o sebi, zatim samopoimanje, slika o sebi (self-image), samstvo, Ja -haj</a:t>
            </a:r>
            <a:r>
              <a:rPr lang="en-US" altLang="en-US"/>
              <a:t>č</a:t>
            </a:r>
            <a:r>
              <a:rPr lang="en-US" altLang="en-US"/>
              <a:t>e</a:t>
            </a:r>
            <a:r>
              <a:rPr lang="en-US" altLang="en-US"/>
              <a:t>šć</a:t>
            </a:r>
            <a:r>
              <a:rPr lang="en-US" altLang="en-US"/>
              <a:t>e su pojmovi </a:t>
            </a:r>
            <a:r>
              <a:rPr lang="en-US" altLang="en-US"/>
              <a:t>š</a:t>
            </a:r>
            <a:r>
              <a:rPr lang="en-US" altLang="en-US"/>
              <a:t>to ozna</a:t>
            </a:r>
            <a:r>
              <a:rPr lang="en-US" altLang="en-US"/>
              <a:t>č</a:t>
            </a:r>
            <a:r>
              <a:rPr lang="en-US" altLang="en-US"/>
              <a:t>avaju psiholo</a:t>
            </a:r>
            <a:r>
              <a:rPr lang="en-US" altLang="en-US"/>
              <a:t>š</a:t>
            </a:r>
            <a:r>
              <a:rPr lang="en-US" altLang="en-US"/>
              <a:t>ki konstrukt koji bi se mogao definisati kao "fenomenolo</a:t>
            </a:r>
            <a:r>
              <a:rPr lang="en-US" altLang="en-US"/>
              <a:t>š</a:t>
            </a:r>
            <a:r>
              <a:rPr lang="en-US" altLang="en-US"/>
              <a:t>ka organizacija individue i ideja o njoj samoju svim aspektima njezina </a:t>
            </a:r>
            <a:r>
              <a:rPr lang="en-US" altLang="en-US"/>
              <a:t>ž</a:t>
            </a:r>
            <a:r>
              <a:rPr lang="en-US" altLang="en-US"/>
              <a:t>ivota". (Lackovi</a:t>
            </a:r>
            <a:r>
              <a:rPr lang="en-US" altLang="en-US"/>
              <a:t>ć</a:t>
            </a:r>
            <a:r>
              <a:rPr lang="en-US" altLang="en-US"/>
              <a:t>-Grin,2005.) Slika o sebi formira se pod uticajem socijalne sredine (porodica, drugovi iz razreda, dje</a:t>
            </a:r>
            <a:r>
              <a:rPr lang="en-US" altLang="en-US"/>
              <a:t>č</a:t>
            </a:r>
            <a:r>
              <a:rPr lang="en-US" altLang="en-US"/>
              <a:t>ije organizacije, </a:t>
            </a:r>
            <a:r>
              <a:rPr lang="en-US" altLang="en-US"/>
              <a:t>š</a:t>
            </a:r>
            <a:r>
              <a:rPr lang="en-US" altLang="en-US"/>
              <a:t>kola, kao i pod uticajem rezultata svoje sopstvene aktivnosti).</a:t>
            </a:r>
            <a:endParaRPr lang="en-US" altLang="en-US"/>
          </a:p>
          <a:p>
            <a:r>
              <a:rPr lang="en-US" altLang="en-US"/>
              <a:t>Ona mo</a:t>
            </a:r>
            <a:r>
              <a:rPr lang="en-US" altLang="en-US"/>
              <a:t>ž</a:t>
            </a:r>
            <a:r>
              <a:rPr lang="en-US" altLang="en-US"/>
              <a:t>e biti realna ili nerealna manje ili vi</a:t>
            </a:r>
            <a:r>
              <a:rPr lang="en-US" altLang="en-US"/>
              <a:t>š</a:t>
            </a:r>
            <a:r>
              <a:rPr lang="en-US" altLang="en-US"/>
              <a:t>e realna ili manje ili vi</a:t>
            </a:r>
            <a:r>
              <a:rPr lang="en-US" altLang="en-US"/>
              <a:t>š</a:t>
            </a:r>
            <a:r>
              <a:rPr lang="en-US" altLang="en-US"/>
              <a:t>e neralna. Realnost procjene sebe uti</a:t>
            </a:r>
            <a:r>
              <a:rPr lang="en-US" altLang="en-US"/>
              <a:t>č</a:t>
            </a:r>
            <a:r>
              <a:rPr lang="en-US" altLang="en-US"/>
              <a:t>e na to kako </a:t>
            </a:r>
            <a:r>
              <a:rPr lang="en-US" altLang="en-US"/>
              <a:t>ć</a:t>
            </a:r>
            <a:r>
              <a:rPr lang="en-US" altLang="en-US"/>
              <a:t>e </a:t>
            </a:r>
            <a:r>
              <a:rPr lang="en-US" altLang="en-US"/>
              <a:t>č</a:t>
            </a:r>
            <a:r>
              <a:rPr lang="en-US" altLang="en-US"/>
              <a:t>ovjek shvatiti svoju li</a:t>
            </a:r>
            <a:r>
              <a:rPr lang="en-US" altLang="en-US"/>
              <a:t>č</a:t>
            </a:r>
            <a:r>
              <a:rPr lang="en-US" altLang="en-US"/>
              <a:t>nost, zavisno od toga kako </a:t>
            </a:r>
            <a:r>
              <a:rPr lang="en-US" altLang="en-US"/>
              <a:t>ć</a:t>
            </a:r>
            <a:r>
              <a:rPr lang="en-US" altLang="en-US"/>
              <a:t>e imati mi</a:t>
            </a:r>
            <a:r>
              <a:rPr lang="en-US" altLang="en-US"/>
              <a:t>š</a:t>
            </a:r>
            <a:r>
              <a:rPr lang="en-US" altLang="en-US"/>
              <a:t>ljenje o odnosima drugih ljudi prema njemu, o svom statusu u grupi i uticaju na druge.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>
            <a:noAutofit/>
          </a:bodyPr>
          <a:lstStyle/>
          <a:p>
            <a:pPr algn="ctr"/>
            <a:br>
              <a:rPr lang="hr-BA" sz="2800" b="1" dirty="0"/>
            </a:br>
            <a:endParaRPr lang="hr-B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531" y="1245693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Prema Banduri slika o sebi je nau</a:t>
            </a:r>
            <a:r>
              <a:rPr lang="en-US" altLang="en-US" dirty="0"/>
              <a:t>č</a:t>
            </a:r>
            <a:r>
              <a:rPr lang="en-US" altLang="en-US" dirty="0"/>
              <a:t>ena. Razvija se iz na</a:t>
            </a:r>
            <a:r>
              <a:rPr lang="en-US" altLang="en-US" dirty="0"/>
              <a:t>č</a:t>
            </a:r>
            <a:r>
              <a:rPr lang="en-US" altLang="en-US" dirty="0"/>
              <a:t>ina na koji nas drugi tretiraju, uspjeha i/ili neuspjeha i na</a:t>
            </a:r>
            <a:r>
              <a:rPr lang="en-US" altLang="en-US" dirty="0"/>
              <a:t>š</a:t>
            </a:r>
            <a:r>
              <a:rPr lang="en-US" altLang="en-US" dirty="0"/>
              <a:t>ih mi</a:t>
            </a:r>
            <a:r>
              <a:rPr lang="en-US" altLang="en-US" dirty="0"/>
              <a:t>š</a:t>
            </a:r>
            <a:r>
              <a:rPr lang="en-US" altLang="en-US" dirty="0"/>
              <a:t>ljenja nakon tih iskustava. U adoloscenciji, kada je razvoj identi- teta nagla</a:t>
            </a:r>
            <a:r>
              <a:rPr lang="en-US" altLang="en-US" dirty="0"/>
              <a:t>š</a:t>
            </a:r>
            <a:r>
              <a:rPr lang="en-US" altLang="en-US" dirty="0"/>
              <a:t>en, ta slika o sebi vrlo je va</a:t>
            </a:r>
            <a:r>
              <a:rPr lang="en-US" altLang="en-US" dirty="0"/>
              <a:t>ž</a:t>
            </a:r>
            <a:r>
              <a:rPr lang="en-US" altLang="en-US" dirty="0"/>
              <a:t>na.Ona odre</a:t>
            </a:r>
            <a:r>
              <a:rPr lang="en-US" altLang="en-US" dirty="0"/>
              <a:t>đ</a:t>
            </a:r>
            <a:r>
              <a:rPr lang="en-US" altLang="en-US" dirty="0"/>
              <a:t>uje daljrja pona</a:t>
            </a:r>
            <a:r>
              <a:rPr lang="en-US" altLang="en-US" dirty="0"/>
              <a:t>š</a:t>
            </a:r>
            <a:r>
              <a:rPr lang="en-US" altLang="en-US" dirty="0"/>
              <a:t>anja i reakcije drugih ljudi.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Taj proces u kojem vjerovanja, pona</a:t>
            </a:r>
            <a:r>
              <a:rPr lang="en-US" altLang="en-US" dirty="0"/>
              <a:t>š</a:t>
            </a:r>
            <a:r>
              <a:rPr lang="en-US" altLang="en-US" dirty="0"/>
              <a:t>anje i okolina uti</a:t>
            </a:r>
            <a:r>
              <a:rPr lang="en-US" altLang="en-US" dirty="0"/>
              <a:t>č</a:t>
            </a:r>
            <a:r>
              <a:rPr lang="en-US" altLang="en-US" dirty="0"/>
              <a:t>u jedni na druge Bandura naziva recipro</a:t>
            </a:r>
            <a:r>
              <a:rPr lang="en-US" altLang="en-US" dirty="0"/>
              <a:t>č</a:t>
            </a:r>
            <a:r>
              <a:rPr lang="en-US" altLang="en-US" dirty="0"/>
              <a:t>ni determinizam.</a:t>
            </a:r>
            <a:endParaRPr lang="en-US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21" y="3499747"/>
            <a:ext cx="5219817" cy="3628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322" y="-176549"/>
            <a:ext cx="10058400" cy="1609344"/>
          </a:xfrm>
        </p:spPr>
        <p:txBody>
          <a:bodyPr>
            <a:normAutofit/>
          </a:bodyPr>
          <a:lstStyle/>
          <a:p>
            <a:pPr algn="ctr"/>
            <a:endParaRPr lang="hr-BA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72198" y="773723"/>
          <a:ext cx="10250658" cy="6196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ZAKLJUČAK</a:t>
            </a:r>
            <a:endParaRPr lang="hr-BA" dirty="0"/>
          </a:p>
        </p:txBody>
      </p:sp>
      <p:sp>
        <p:nvSpPr>
          <p:cNvPr id="3" name="TextBox 2"/>
          <p:cNvSpPr txBox="1"/>
          <p:nvPr/>
        </p:nvSpPr>
        <p:spPr>
          <a:xfrm>
            <a:off x="2998269" y="2296063"/>
            <a:ext cx="75133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hr-BA" sz="2000" dirty="0"/>
          </a:p>
        </p:txBody>
      </p:sp>
      <p:sp>
        <p:nvSpPr>
          <p:cNvPr id="4" name="TextBox 2"/>
          <p:cNvSpPr txBox="1"/>
          <p:nvPr/>
        </p:nvSpPr>
        <p:spPr>
          <a:xfrm>
            <a:off x="3125269" y="2423063"/>
            <a:ext cx="75133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dirty="0" smtClean="0"/>
              <a:t>.</a:t>
            </a:r>
            <a:endParaRPr lang="hr-BA" sz="2000" dirty="0"/>
          </a:p>
        </p:txBody>
      </p:sp>
      <p:sp>
        <p:nvSpPr>
          <p:cNvPr id="5" name="Text Box 4"/>
          <p:cNvSpPr txBox="1"/>
          <p:nvPr/>
        </p:nvSpPr>
        <p:spPr>
          <a:xfrm>
            <a:off x="1486535" y="2094230"/>
            <a:ext cx="80518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/>
              <a:t>Novija istra</a:t>
            </a:r>
            <a:r>
              <a:rPr lang="en-US" altLang="en-US"/>
              <a:t>ž</a:t>
            </a:r>
            <a:r>
              <a:rPr lang="en-US" altLang="en-US"/>
              <a:t>ivanja pokazuju da se prevenciji poreme</a:t>
            </a:r>
            <a:r>
              <a:rPr lang="en-US" altLang="en-US"/>
              <a:t>ć</a:t>
            </a:r>
            <a:r>
              <a:rPr lang="en-US" altLang="en-US"/>
              <a:t>aja u pona</a:t>
            </a:r>
            <a:r>
              <a:rPr lang="en-US" altLang="en-US"/>
              <a:t>š</a:t>
            </a:r>
            <a:r>
              <a:rPr lang="en-US" altLang="en-US"/>
              <a:t>anju mladih treba pri</a:t>
            </a:r>
            <a:r>
              <a:rPr lang="en-US" altLang="en-US"/>
              <a:t>ć</a:t>
            </a:r>
            <a:r>
              <a:rPr lang="en-US" altLang="en-US"/>
              <a:t>i multi-</a:t>
            </a:r>
            <a:endParaRPr lang="en-US" altLang="en-US"/>
          </a:p>
          <a:p>
            <a:r>
              <a:rPr lang="en-US" altLang="en-US"/>
              <a:t>disciplinarno, interdisciplinarno i interinstitucionalno. Pravnik, socijalni radnik, pedagog, psiholog, defektolog, ako sami pristupaju ovom problemu, ovu pojavu naj</a:t>
            </a:r>
            <a:r>
              <a:rPr lang="en-US" altLang="en-US"/>
              <a:t>č</a:t>
            </a:r>
            <a:r>
              <a:rPr lang="en-US" altLang="en-US"/>
              <a:t>e</a:t>
            </a:r>
            <a:r>
              <a:rPr lang="en-US" altLang="en-US"/>
              <a:t>šć</a:t>
            </a:r>
            <a:r>
              <a:rPr lang="en-US" altLang="en-US"/>
              <a:t>e sagledavaju jednostrano, </a:t>
            </a:r>
            <a:r>
              <a:rPr lang="en-US" altLang="en-US"/>
              <a:t>š</a:t>
            </a:r>
            <a:r>
              <a:rPr lang="en-US" altLang="en-US"/>
              <a:t>to nikako ne mo</a:t>
            </a:r>
            <a:r>
              <a:rPr lang="en-US" altLang="en-US"/>
              <a:t>ž</a:t>
            </a:r>
            <a:r>
              <a:rPr lang="en-US" altLang="en-US"/>
              <a:t>e biti odgovaraju</a:t>
            </a:r>
            <a:r>
              <a:rPr lang="en-US" altLang="en-US"/>
              <a:t>ć</a:t>
            </a:r>
            <a:r>
              <a:rPr lang="en-US" altLang="en-US"/>
              <a:t>i pristup. U odgojno-obrazovnom sistemu uvesti sistem detekcije, procjene pojave i suo</a:t>
            </a:r>
            <a:r>
              <a:rPr lang="en-US" altLang="en-US"/>
              <a:t>č</a:t>
            </a:r>
            <a:r>
              <a:rPr lang="en-US" altLang="en-US"/>
              <a:t>avanja sa njom. Reprezentativnim uzorkom se mo</a:t>
            </a:r>
            <a:r>
              <a:rPr lang="en-US" altLang="en-US"/>
              <a:t>ž</a:t>
            </a:r>
            <a:r>
              <a:rPr lang="en-US" altLang="en-US"/>
              <a:t>e vidjeti koliki je broj djece i mladih za koje stru</a:t>
            </a:r>
            <a:r>
              <a:rPr lang="en-US" altLang="en-US"/>
              <a:t>č</a:t>
            </a:r>
            <a:r>
              <a:rPr lang="en-US" altLang="en-US"/>
              <a:t>njaci procjenjuju da su rizi</a:t>
            </a:r>
            <a:r>
              <a:rPr lang="en-US" altLang="en-US"/>
              <a:t>č</a:t>
            </a:r>
            <a:r>
              <a:rPr lang="en-US" altLang="en-US"/>
              <a:t>nog pona</a:t>
            </a:r>
            <a:r>
              <a:rPr lang="en-US" altLang="en-US"/>
              <a:t>š</a:t>
            </a:r>
            <a:r>
              <a:rPr lang="en-US" altLang="en-US"/>
              <a:t>anja ili </a:t>
            </a:r>
            <a:r>
              <a:rPr lang="en-US" altLang="en-US"/>
              <a:t>ž</a:t>
            </a:r>
            <a:r>
              <a:rPr lang="en-US" altLang="en-US"/>
              <a:t>ive u rizi</a:t>
            </a:r>
            <a:r>
              <a:rPr lang="en-US" altLang="en-US"/>
              <a:t>č</a:t>
            </a:r>
            <a:r>
              <a:rPr lang="en-US" altLang="en-US"/>
              <a:t>nim uslovima ili postoje drugi rizi</a:t>
            </a:r>
            <a:r>
              <a:rPr lang="en-US" altLang="en-US"/>
              <a:t>č</a:t>
            </a:r>
            <a:r>
              <a:rPr lang="en-US" altLang="en-US"/>
              <a:t>ni faktori zbog kojih bi im trebalo osigurati primjerenu pomo</a:t>
            </a:r>
            <a:r>
              <a:rPr lang="en-US" altLang="en-US"/>
              <a:t>ć</a:t>
            </a:r>
            <a:r>
              <a:rPr lang="en-US" altLang="en-US"/>
              <a:t>, uklju</a:t>
            </a:r>
            <a:r>
              <a:rPr lang="en-US" altLang="en-US"/>
              <a:t>č</a:t>
            </a:r>
            <a:r>
              <a:rPr lang="en-US" altLang="en-US"/>
              <a:t>iti u primjerene programe odgoja, </a:t>
            </a:r>
            <a:r>
              <a:rPr lang="en-US" altLang="en-US"/>
              <a:t>š</a:t>
            </a:r>
            <a:r>
              <a:rPr lang="en-US" altLang="en-US"/>
              <a:t>kolovanja i sl.,Zbog najrazli</a:t>
            </a:r>
            <a:r>
              <a:rPr lang="en-US" altLang="en-US"/>
              <a:t>č</a:t>
            </a:r>
            <a:r>
              <a:rPr lang="en-US" altLang="en-US"/>
              <a:t>itijih aktivnosti u pedago</a:t>
            </a:r>
            <a:r>
              <a:rPr lang="en-US" altLang="en-US"/>
              <a:t>š</a:t>
            </a:r>
            <a:r>
              <a:rPr lang="en-US" altLang="en-US"/>
              <a:t>kim institucijama potrebno je posti</a:t>
            </a:r>
            <a:r>
              <a:rPr lang="en-US" altLang="en-US"/>
              <a:t>ć</a:t>
            </a:r>
            <a:r>
              <a:rPr lang="en-US" altLang="en-US"/>
              <a:t>i dogovor oko primjerenih na</a:t>
            </a:r>
            <a:r>
              <a:rPr lang="en-US" altLang="en-US"/>
              <a:t>č</a:t>
            </a:r>
            <a:r>
              <a:rPr lang="en-US" altLang="en-US"/>
              <a:t>ina uo</a:t>
            </a:r>
            <a:r>
              <a:rPr lang="en-US" altLang="en-US"/>
              <a:t>č</a:t>
            </a:r>
            <a:r>
              <a:rPr lang="en-US" altLang="en-US"/>
              <a:t>avanja, evidentiranja i pra</a:t>
            </a:r>
            <a:r>
              <a:rPr lang="en-US" altLang="en-US"/>
              <a:t>ć</a:t>
            </a:r>
            <a:r>
              <a:rPr lang="en-US" altLang="en-US"/>
              <a:t>enja pojave, kao i poduzimanja, primjereno potrebama</a:t>
            </a:r>
            <a:r>
              <a:rPr lang="bs-Latn-BA" altLang="en-US"/>
              <a:t>,</a:t>
            </a:r>
            <a:endParaRPr lang="bs-Latn-B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213" y="1136671"/>
            <a:ext cx="10382661" cy="458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sz="2300" dirty="0" smtClean="0"/>
              <a:t>	</a:t>
            </a:r>
            <a:r>
              <a:rPr lang="en-US" altLang="en-US" dirty="0"/>
              <a:t>primjerenih intervencija te pra</a:t>
            </a:r>
            <a:r>
              <a:rPr lang="en-US" altLang="en-US" dirty="0"/>
              <a:t>ć</a:t>
            </a:r>
            <a:r>
              <a:rPr lang="en-US" altLang="en-US" dirty="0"/>
              <a:t>enja u</a:t>
            </a:r>
            <a:r>
              <a:rPr lang="en-US" altLang="en-US" dirty="0"/>
              <a:t>č</a:t>
            </a:r>
            <a:r>
              <a:rPr lang="en-US" altLang="en-US" dirty="0"/>
              <a:t>inkovitosti kojima se na pojavu djeluje, kako multidisciplinarno tako i me</a:t>
            </a:r>
            <a:r>
              <a:rPr lang="en-US" altLang="en-US" dirty="0"/>
              <a:t>đ</a:t>
            </a:r>
            <a:r>
              <a:rPr lang="en-US" altLang="en-US" dirty="0"/>
              <a:t>uinstitucijskom saradnjom.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-Usaglasiti postoje</a:t>
            </a:r>
            <a:r>
              <a:rPr lang="en-US" altLang="en-US" dirty="0"/>
              <a:t>ć</a:t>
            </a:r>
            <a:r>
              <a:rPr lang="en-US" altLang="en-US" dirty="0"/>
              <a:t>e kriterije za utvr</a:t>
            </a:r>
            <a:r>
              <a:rPr lang="en-US" altLang="en-US" dirty="0"/>
              <a:t>đ</a:t>
            </a:r>
            <a:r>
              <a:rPr lang="en-US" altLang="en-US" dirty="0"/>
              <a:t>ivanje pojave te evidentirati i kontinuirano pratiti pojavuporeme</a:t>
            </a:r>
            <a:r>
              <a:rPr lang="en-US" altLang="en-US" dirty="0"/>
              <a:t>ć</a:t>
            </a:r>
            <a:r>
              <a:rPr lang="en-US" altLang="en-US" dirty="0"/>
              <a:t>aja u pona</a:t>
            </a:r>
            <a:r>
              <a:rPr lang="en-US" altLang="en-US" dirty="0"/>
              <a:t>š</a:t>
            </a:r>
            <a:r>
              <a:rPr lang="en-US" altLang="en-US" dirty="0"/>
              <a:t>anju djece i mladih;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-Inicirati nove i podr</a:t>
            </a:r>
            <a:r>
              <a:rPr lang="en-US" altLang="en-US" dirty="0"/>
              <a:t>ž</a:t>
            </a:r>
            <a:r>
              <a:rPr lang="en-US" altLang="en-US" dirty="0"/>
              <a:t>ati postoje</a:t>
            </a:r>
            <a:r>
              <a:rPr lang="en-US" altLang="en-US" dirty="0"/>
              <a:t>ć</a:t>
            </a:r>
            <a:r>
              <a:rPr lang="en-US" altLang="en-US" dirty="0"/>
              <a:t>e nau</a:t>
            </a:r>
            <a:r>
              <a:rPr lang="en-US" altLang="en-US" dirty="0"/>
              <a:t>č</a:t>
            </a:r>
            <a:r>
              <a:rPr lang="en-US" altLang="en-US" dirty="0"/>
              <a:t>no-istra</a:t>
            </a:r>
            <a:r>
              <a:rPr lang="en-US" altLang="en-US" dirty="0"/>
              <a:t>ž</a:t>
            </a:r>
            <a:r>
              <a:rPr lang="en-US" altLang="en-US" dirty="0"/>
              <a:t>iva</a:t>
            </a:r>
            <a:r>
              <a:rPr lang="en-US" altLang="en-US" dirty="0"/>
              <a:t>č</a:t>
            </a:r>
            <a:r>
              <a:rPr lang="en-US" altLang="en-US" dirty="0"/>
              <a:t>ke projekte usmjerene na istra</a:t>
            </a:r>
            <a:r>
              <a:rPr lang="en-US" altLang="en-US" dirty="0"/>
              <a:t>ž</a:t>
            </a:r>
            <a:r>
              <a:rPr lang="en-US" altLang="en-US" dirty="0"/>
              <a:t>ivanje pojave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i poreme</a:t>
            </a:r>
            <a:r>
              <a:rPr lang="en-US" altLang="en-US" dirty="0"/>
              <a:t>ć</a:t>
            </a:r>
            <a:r>
              <a:rPr lang="en-US" altLang="en-US" dirty="0"/>
              <a:t>aja u pona</a:t>
            </a:r>
            <a:r>
              <a:rPr lang="en-US" altLang="en-US" dirty="0"/>
              <a:t>š</a:t>
            </a:r>
            <a:r>
              <a:rPr lang="en-US" altLang="en-US" dirty="0"/>
              <a:t>anju djece i mladih i na</a:t>
            </a:r>
            <a:r>
              <a:rPr lang="en-US" altLang="en-US" dirty="0"/>
              <a:t>č</a:t>
            </a:r>
            <a:r>
              <a:rPr lang="en-US" altLang="en-US" dirty="0"/>
              <a:t>ine njezinog suzbijanja;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-Provoditi preventivne programe u svrhu prepoznavanja modela dobre prakse;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-Obezbjediti nau</a:t>
            </a:r>
            <a:r>
              <a:rPr lang="en-US" altLang="en-US" dirty="0"/>
              <a:t>č</a:t>
            </a:r>
            <a:r>
              <a:rPr lang="en-US" altLang="en-US" dirty="0"/>
              <a:t>no pra</a:t>
            </a:r>
            <a:r>
              <a:rPr lang="en-US" altLang="en-US" dirty="0"/>
              <a:t>ć</a:t>
            </a:r>
            <a:r>
              <a:rPr lang="en-US" altLang="en-US" dirty="0"/>
              <a:t>enje pojave,a dobivene rezultate proslijediti nadle</a:t>
            </a:r>
            <a:r>
              <a:rPr lang="en-US" altLang="en-US" dirty="0"/>
              <a:t>ž</a:t>
            </a:r>
            <a:r>
              <a:rPr lang="en-US" altLang="en-US" dirty="0"/>
              <a:t>nim koji su zadu</a:t>
            </a:r>
            <a:r>
              <a:rPr lang="en-US" altLang="en-US" dirty="0"/>
              <a:t>ž</a:t>
            </a:r>
            <a:r>
              <a:rPr lang="en-US" altLang="en-US" dirty="0"/>
              <a:t>e-</a:t>
            </a:r>
            <a:endParaRPr lang="en-US" altLang="en-US" dirty="0"/>
          </a:p>
          <a:p>
            <a:pPr>
              <a:buNone/>
            </a:pPr>
            <a:r>
              <a:rPr lang="en-US" altLang="en-US" dirty="0"/>
              <a:t>ni za dono</a:t>
            </a:r>
            <a:r>
              <a:rPr lang="en-US" altLang="en-US" dirty="0"/>
              <a:t>š</a:t>
            </a:r>
            <a:r>
              <a:rPr lang="en-US" altLang="en-US" dirty="0"/>
              <a:t>enje programa prevencije poreme</a:t>
            </a:r>
            <a:r>
              <a:rPr lang="en-US" altLang="en-US" dirty="0"/>
              <a:t>ć</a:t>
            </a:r>
            <a:r>
              <a:rPr lang="en-US" altLang="en-US" dirty="0"/>
              <a:t>aja u pona</a:t>
            </a:r>
            <a:r>
              <a:rPr lang="en-US" altLang="en-US" dirty="0"/>
              <a:t>š</a:t>
            </a:r>
            <a:r>
              <a:rPr lang="en-US" altLang="en-US" dirty="0"/>
              <a:t>anju.</a:t>
            </a:r>
            <a:endParaRPr lang="en-US" altLang="en-US" dirty="0"/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endParaRPr lang="en-US" altLang="en-US" dirty="0"/>
          </a:p>
          <a:p>
            <a:endParaRPr lang="hr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284" y="2819869"/>
            <a:ext cx="10058400" cy="1609344"/>
          </a:xfrm>
        </p:spPr>
        <p:txBody>
          <a:bodyPr>
            <a:normAutofit/>
          </a:bodyPr>
          <a:lstStyle/>
          <a:p>
            <a:r>
              <a:rPr lang="hr-BA" sz="9600" dirty="0" smtClean="0"/>
              <a:t>HVALA NA PAŽNJI !</a:t>
            </a:r>
            <a:endParaRPr lang="hr-BA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0</TotalTime>
  <Words>4568</Words>
  <Application>WPS Presentation</Application>
  <PresentationFormat>Custom</PresentationFormat>
  <Paragraphs>53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Bradley Hand ITC</vt:lpstr>
      <vt:lpstr>Times New Roman</vt:lpstr>
      <vt:lpstr>Rockwell Condensed</vt:lpstr>
      <vt:lpstr>Rockwell</vt:lpstr>
      <vt:lpstr>Microsoft YaHei</vt:lpstr>
      <vt:lpstr>Arial Unicode MS</vt:lpstr>
      <vt:lpstr>Calibri</vt:lpstr>
      <vt:lpstr>Wood Type</vt:lpstr>
      <vt:lpstr>Školska godina: 2024./2025. aktiv: JEZIKA (BOSANSKI,ENGLESKI I NJEMAČKI) </vt:lpstr>
      <vt:lpstr>UVOD</vt:lpstr>
      <vt:lpstr>PowerPoint 演示文稿</vt:lpstr>
      <vt:lpstr>NASTANAK SLIKE O SEBI</vt:lpstr>
      <vt:lpstr> </vt:lpstr>
      <vt:lpstr>PowerPoint 演示文稿</vt:lpstr>
      <vt:lpstr>ZAKLJUČAK</vt:lpstr>
      <vt:lpstr>PowerPoint 演示文稿</vt:lpstr>
      <vt:lpstr>HVALA NA PAŽNJI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UNIVERZITET U TRAVNIKU EDUKACIJSKI FAKULTET RAZREDNA NASTAVA</dc:title>
  <dc:creator>Šefik Tahirović</dc:creator>
  <cp:lastModifiedBy>Korisnik</cp:lastModifiedBy>
  <cp:revision>37</cp:revision>
  <dcterms:created xsi:type="dcterms:W3CDTF">2021-06-26T07:26:00Z</dcterms:created>
  <dcterms:modified xsi:type="dcterms:W3CDTF">2025-06-17T17:03:19Z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7FF5FF7050944034B1A6998F1F1E6C20_13</vt:lpwstr>
  </property>
  <property fmtid="{D5CDD505-2E9C-101B-9397-08002B2CF9AE}" pid="3" name="KSOProductBuildVer">
    <vt:lpwstr>1033-12.2.0.21179</vt:lpwstr>
  </property>
</Properties>
</file>