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type="screen16x9" cy="6858000" cx="12192000"/>
  <p:notesSz cx="6858000" cy="9144000"/>
  <p:defaultTextStyle>
    <a:defPPr>
      <a:defRPr lang="sr-Latn-R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1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4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62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6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bs-Latn-BA"/>
          </a:p>
        </p:txBody>
      </p:sp>
      <p:sp>
        <p:nvSpPr>
          <p:cNvPr id="10486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EA78-79AC-4966-874B-19A8EB405BE0}" type="datetimeFigureOut">
              <a:rPr lang="bs-Latn-BA" smtClean="0"/>
              <a:t>3. 5. 2026.</a:t>
            </a:fld>
            <a:endParaRPr lang="bs-Latn-B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B6ED-2810-4397-BA95-25E5861E3E3C}" type="slidenum">
              <a:rPr lang="bs-Latn-BA" smtClean="0"/>
              <a:t>‹#›</a:t>
            </a:fld>
            <a:endParaRPr lang="bs-Latn-B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3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bs-Latn-BA"/>
          </a:p>
        </p:txBody>
      </p:sp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524000" y="1860296"/>
            <a:ext cx="9144000" cy="2387600"/>
          </a:xfrm>
        </p:spPr>
        <p:txBody>
          <a:bodyPr>
            <a:noAutofit/>
          </a:bodyPr>
          <a:p>
            <a:r>
              <a:rPr b="1" dirty="0" sz="8800" i="1" lang="bs-Latn-B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KRIŽARSKI RATOVI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3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bs-Latn-BA"/>
          </a:p>
        </p:txBody>
      </p:sp>
      <p:sp>
        <p:nvSpPr>
          <p:cNvPr id="1048607" name="Title 1"/>
          <p:cNvSpPr>
            <a:spLocks noGrp="1"/>
          </p:cNvSpPr>
          <p:nvPr>
            <p:ph type="ctrTitle"/>
          </p:nvPr>
        </p:nvSpPr>
        <p:spPr>
          <a:xfrm>
            <a:off x="1167384" y="2595413"/>
            <a:ext cx="9182564" cy="2864481"/>
          </a:xfrm>
        </p:spPr>
        <p:txBody>
          <a:bodyPr>
            <a:noAutofit/>
          </a:bodyPr>
          <a:p>
            <a:r>
              <a:rPr dirty="0" sz="3200" lang="bs-Latn-BA"/>
              <a:t>Križarski ratovi su niz vojnih pohoda koje su evropski kršćani, uglavnom pod okriljem katoličke crkve, vodili između 11. i 13. vijeka, kako bi povratili Svetu zemlju (posebno Jeruzalem) od muslimanskih vladara i proširili kršćansku vlast. Ratovi su započeli 1095. godine, kada je papa Urban II. na saboru u Klermonu pozvao kršćane da pomognu Bizantijskom carstvu u borbi protiv Seldžuka, muslimanske dinastije koja je tada kontrolisala veliki dio Bliskog istoka.</a:t>
            </a:r>
          </a:p>
        </p:txBody>
      </p:sp>
      <p:sp>
        <p:nvSpPr>
          <p:cNvPr id="1048608" name="TextBox 4"/>
          <p:cNvSpPr txBox="1"/>
          <p:nvPr/>
        </p:nvSpPr>
        <p:spPr>
          <a:xfrm>
            <a:off x="2535936" y="292608"/>
            <a:ext cx="7562088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i="1" lang="bs-Latn-BA"/>
              <a:t>Uzroci križarskih ratova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bs-Latn-BA"/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242304" y="1417320"/>
            <a:ext cx="5509262" cy="3686048"/>
          </a:xfrm>
        </p:spPr>
        <p:txBody>
          <a:bodyPr>
            <a:noAutofit/>
          </a:bodyPr>
          <a:p>
            <a:r>
              <a:rPr b="1" dirty="0" sz="2400" lang="bs-Latn-BA"/>
              <a:t>Prvi križarski rat (1096–1099)</a:t>
            </a:r>
            <a:br>
              <a:rPr b="1" dirty="0" sz="2400" lang="bs-Latn-BA"/>
            </a:br>
            <a:r>
              <a:rPr dirty="0" sz="2400" lang="bs-Latn-BA"/>
              <a:t>Papa Urban II. je 1095. godine na saboru u Klermonu pozvao kršćane da krenu u rat za oslobođenje Svetih mjesta od muslimanske vlasti. Na ovaj poziv se odazvao veliki broj plemića i seljaka, a pohod je završio uspehom – 1099. godine križari su osvojili Jerusalem i osnovali nekoliko križarskih država, uključujući Jerusalemsko kraljevstvo, Edessu, Antiohiju i Tripoli.</a:t>
            </a:r>
            <a:br>
              <a:rPr dirty="0" sz="2400" lang="bs-Latn-BA"/>
            </a:br>
            <a:endParaRPr dirty="0" sz="2400" lang="bs-Latn-BA"/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6106" y="0"/>
            <a:ext cx="5509262" cy="6858000"/>
          </a:xfrm>
          <a:prstGeom prst="rect"/>
        </p:spPr>
      </p:pic>
      <p:sp>
        <p:nvSpPr>
          <p:cNvPr id="1048600" name="TextBox 5"/>
          <p:cNvSpPr txBox="1"/>
          <p:nvPr/>
        </p:nvSpPr>
        <p:spPr>
          <a:xfrm>
            <a:off x="6409944" y="246888"/>
            <a:ext cx="5341622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s-Latn-BA"/>
              <a:t>Tok križarskih ratova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bs-Latn-BA"/>
          </a:p>
        </p:txBody>
      </p:sp>
      <p:sp>
        <p:nvSpPr>
          <p:cNvPr id="1048595" name="Rectangle 9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bs-Latn-BA"/>
          </a:p>
        </p:txBody>
      </p:sp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722376" y="1502743"/>
            <a:ext cx="4797552" cy="3852514"/>
          </a:xfrm>
        </p:spPr>
        <p:txBody>
          <a:bodyPr>
            <a:noAutofit/>
          </a:bodyPr>
          <a:p>
            <a:r>
              <a:rPr b="1" dirty="0" sz="2800" i="1" lang="bs-Latn-BA"/>
              <a:t>Drugi križarski rat (1147–1149)</a:t>
            </a:r>
            <a:br>
              <a:rPr b="1" dirty="0" sz="2800" i="1" lang="bs-Latn-BA"/>
            </a:br>
            <a:r>
              <a:rPr dirty="0" sz="2800" lang="bs-Latn-BA"/>
              <a:t>Ovaj pohod je uslijedio nakon pada Edese, jedne od križarskih država, 1144. godine. Vođe Drugog križarskog rata bili su francuski kralj Luj VII. i njemački kralj Konrad III. Međutim, pohod je završio neuspjehom jer križari nisu uspjeli da ponovo zauzmu Edessu, a njihovi napadi na Damask takođe nisu usjpeli.</a:t>
            </a:r>
            <a:br>
              <a:rPr dirty="0" sz="2800" lang="bs-Latn-BA"/>
            </a:br>
            <a:endParaRPr dirty="0" sz="2800" lang="bs-Latn-BA"/>
          </a:p>
        </p:txBody>
      </p:sp>
      <p:cxnSp>
        <p:nvCxnSpPr>
          <p:cNvPr id="3145731" name="Straight Connector 12"/>
          <p:cNvCxnSpPr>
            <a:cxnSpLocks/>
            <a:stCxn id="1048595" idx="0"/>
            <a:endCxn id="1048595" idx="2"/>
          </p:cNvCxnSpPr>
          <p:nvPr/>
        </p:nvCxnSpPr>
        <p:spPr>
          <a:xfrm>
            <a:off x="6096000" y="0"/>
            <a:ext cx="0" cy="6858000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7" name="TextBox 13"/>
          <p:cNvSpPr txBox="1"/>
          <p:nvPr/>
        </p:nvSpPr>
        <p:spPr>
          <a:xfrm>
            <a:off x="6464808" y="305709"/>
            <a:ext cx="5394960" cy="70637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i="1" lang="bs-Latn-BA">
                <a:latin typeface="+mj-lt"/>
              </a:rPr>
              <a:t>Treći križarski rat (1189–1192)</a:t>
            </a:r>
          </a:p>
          <a:p>
            <a:r>
              <a:rPr dirty="0" sz="2800" lang="bs-Latn-BA">
                <a:latin typeface="+mj-lt"/>
              </a:rPr>
              <a:t>Nakon što je muslimanski vojskovođa Saladin 1187. godine zauzeo Jerusalem, evropski vladari, uključujući engleskog kralja Ričarda Lavljeg Srca, francuskog Filipa II, i njemačkog cara Fridriha Barbarosu, organizovali su novi pohod. Iako su križari uspjeli da povrate Akru i postignu dogovor sa Saladinom koji je hodočasnicima omogućio pristup Jerusalemu, Jerusalem je ostao pod muslimanskom kontrolom.</a:t>
            </a:r>
          </a:p>
          <a:p>
            <a:endParaRPr dirty="0" lang="bs-Latn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6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3"/>
          <p:cNvSpPr/>
          <p:nvPr/>
        </p:nvSpPr>
        <p:spPr>
          <a:xfrm>
            <a:off x="0" y="-173736"/>
            <a:ext cx="12192000" cy="6858000"/>
          </a:xfrm>
          <a:prstGeom prst="rect"/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bs-Latn-BA"/>
          </a:p>
        </p:txBody>
      </p:sp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-487234" y="3084658"/>
            <a:ext cx="5742432" cy="2348675"/>
          </a:xfrm>
        </p:spPr>
        <p:txBody>
          <a:bodyPr>
            <a:noAutofit/>
          </a:bodyPr>
          <a:p>
            <a:r>
              <a:rPr b="1" dirty="0" sz="2800" i="1" lang="bs-Latn-BA"/>
              <a:t>Četvrti križarski rat (1202–1204)</a:t>
            </a:r>
            <a:br>
              <a:rPr b="1" dirty="0" sz="2800" i="1" lang="bs-Latn-BA"/>
            </a:br>
            <a:r>
              <a:rPr dirty="0" sz="2800" lang="bs-Latn-BA"/>
              <a:t>Ovaj rat je postao ozloglašen zbog toga što su križari, podstaknuti Venecijom, umjesto napada na muslimane, opljačkali i zauzeli Konstantinopolj, tada glavni grad Bizantijskog carstva. Konstantinopolj je bio opljačkan, a ta desavanja ce izazvati trajno neprijateljstvo izme</a:t>
            </a:r>
            <a:r>
              <a:rPr dirty="0" sz="2800" lang="hr-HR"/>
              <a:t>đ</a:t>
            </a:r>
            <a:r>
              <a:rPr dirty="0" sz="2800" lang="bs-Latn-BA"/>
              <a:t>u pravoslavnih i katoli</a:t>
            </a:r>
            <a:r>
              <a:rPr dirty="0" sz="2800" lang="hr-HR"/>
              <a:t>č</a:t>
            </a:r>
            <a:r>
              <a:rPr dirty="0" sz="2800" lang="bs-Latn-BA"/>
              <a:t>kih kr</a:t>
            </a:r>
            <a:r>
              <a:rPr dirty="0" sz="2800" lang="hr-HR"/>
              <a:t>š</a:t>
            </a:r>
            <a:r>
              <a:rPr dirty="0" sz="2800" lang="hr-HR"/>
              <a:t>ć</a:t>
            </a:r>
            <a:r>
              <a:rPr dirty="0" sz="2800" lang="bs-Latn-BA"/>
              <a:t>ana Bizantsko carstvo ce nakon ovoga biti jako oslabljeno.</a:t>
            </a:r>
            <a:br>
              <a:rPr dirty="0" sz="2800" lang="bs-Latn-BA"/>
            </a:br>
            <a:endParaRPr dirty="0" sz="2800" lang="bs-Latn-BA"/>
          </a:p>
        </p:txBody>
      </p:sp>
      <p:cxnSp>
        <p:nvCxnSpPr>
          <p:cNvPr id="3145728" name="Straight Connector 5"/>
          <p:cNvCxnSpPr>
            <a:cxnSpLocks/>
            <a:stCxn id="1048586" idx="0"/>
          </p:cNvCxnSpPr>
          <p:nvPr/>
        </p:nvCxnSpPr>
        <p:spPr>
          <a:xfrm>
            <a:off x="6096000" y="-173736"/>
            <a:ext cx="0" cy="6940296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8" name="TextBox 6"/>
          <p:cNvSpPr txBox="1"/>
          <p:nvPr/>
        </p:nvSpPr>
        <p:spPr>
          <a:xfrm>
            <a:off x="6391679" y="548054"/>
            <a:ext cx="5029200" cy="3710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i="1" lang="bs-Latn-BA">
                <a:latin typeface="+mj-lt"/>
              </a:rPr>
              <a:t>Peti križarski rat (1217–1221)</a:t>
            </a:r>
          </a:p>
          <a:p>
            <a:r>
              <a:rPr dirty="0" sz="2800" lang="bs-Latn-BA">
                <a:latin typeface="+mj-lt"/>
              </a:rPr>
              <a:t>Križari su ovoga puta pokušali da napadnu Egipat, smatrajući ga ključem za kontrolu nad Palestinom. Iako su postigli neke početne usp</a:t>
            </a:r>
            <a:r>
              <a:rPr altLang="hr-HR" dirty="0" sz="2800" lang="en-US">
                <a:latin typeface="+mj-lt"/>
              </a:rPr>
              <a:t>j</a:t>
            </a:r>
            <a:r>
              <a:rPr dirty="0" sz="2800" lang="bs-Latn-BA">
                <a:latin typeface="+mj-lt"/>
              </a:rPr>
              <a:t>ehe, nisu uspjeli da zadrže teritorije, a pohod je završio neuspješno.</a:t>
            </a:r>
            <a:endParaRPr altLang="en-US" lang="zh-CN"/>
          </a:p>
          <a:p>
            <a:endParaRPr dirty="0" lang="bs-Latn-BA"/>
          </a:p>
        </p:txBody>
      </p:sp>
      <p:sp>
        <p:nvSpPr>
          <p:cNvPr id="1048589" name=""/>
          <p:cNvSpPr txBox="1"/>
          <p:nvPr/>
        </p:nvSpPr>
        <p:spPr>
          <a:xfrm>
            <a:off x="4096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hr-HR">
                <a:solidFill>
                  <a:srgbClr val="000000"/>
                </a:solidFill>
              </a:rPr>
              <a:t/>
            </a:r>
            <a:endParaRPr sz="2800"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  <p:bldP spid="1048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3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bs-Latn-BA"/>
          </a:p>
        </p:txBody>
      </p:sp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722381" y="738315"/>
            <a:ext cx="9845035" cy="2387600"/>
          </a:xfrm>
        </p:spPr>
        <p:txBody>
          <a:bodyPr>
            <a:noAutofit/>
          </a:bodyPr>
          <a:p>
            <a:r>
              <a:rPr b="1" dirty="0" sz="2800" i="1" lang="bs-Latn-BA"/>
              <a:t>Šesti križarski rat (1228–1229)</a:t>
            </a:r>
            <a:br>
              <a:rPr b="1" dirty="0" sz="2800" i="1" lang="bs-Latn-BA"/>
            </a:br>
            <a:r>
              <a:rPr dirty="0" sz="2800" lang="bs-Latn-BA"/>
              <a:t>Za razliku od </a:t>
            </a:r>
            <a:r>
              <a:rPr sz="2800" lang="bs-Latn-BA"/>
              <a:t>prethodnih ratva</a:t>
            </a:r>
            <a:r>
              <a:rPr dirty="0" sz="2800" lang="bs-Latn-BA"/>
              <a:t>, ovaj pohod predvodio je njemački car Fridrih II, i on </a:t>
            </a:r>
            <a:r>
              <a:rPr sz="2800" lang="bs-Latn-BA"/>
              <a:t>je uspjeo </a:t>
            </a:r>
            <a:r>
              <a:rPr dirty="0" sz="2800" lang="bs-Latn-BA"/>
              <a:t>diplomatskim putem da postigne dogovor sa egipatskim sultanom. Fridrih je 1229. godine dobio kontrolu nad Jerusalemom bez većih sukoba, ali je ova kontrola bila kratkog daha.</a:t>
            </a:r>
            <a:br>
              <a:rPr dirty="0" sz="2800" lang="bs-Latn-BA"/>
            </a:br>
            <a:endParaRPr dirty="0" sz="2800" lang="bs-Latn-BA"/>
          </a:p>
        </p:txBody>
      </p:sp>
      <p:cxnSp>
        <p:nvCxnSpPr>
          <p:cNvPr id="3145729" name="Straight Connector 5"/>
          <p:cNvCxnSpPr>
            <a:cxnSpLocks/>
            <a:stCxn id="1048590" idx="1"/>
            <a:endCxn id="1048590" idx="3"/>
          </p:cNvCxnSpPr>
          <p:nvPr/>
        </p:nvCxnSpPr>
        <p:spPr>
          <a:xfrm>
            <a:off x="0" y="3429000"/>
            <a:ext cx="12192000" cy="0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8"/>
          <p:cNvCxnSpPr>
            <a:cxnSpLocks/>
          </p:cNvCxnSpPr>
          <p:nvPr/>
        </p:nvCxnSpPr>
        <p:spPr>
          <a:xfrm>
            <a:off x="5907024" y="3429000"/>
            <a:ext cx="0" cy="3429000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2" name="TextBox 11"/>
          <p:cNvSpPr txBox="1"/>
          <p:nvPr/>
        </p:nvSpPr>
        <p:spPr>
          <a:xfrm>
            <a:off x="388621" y="3519512"/>
            <a:ext cx="5129782" cy="4130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i="1" lang="bs-Latn-BA">
                <a:latin typeface="+mj-lt"/>
              </a:rPr>
              <a:t>Sedmi križarski rat (1248–1254)</a:t>
            </a:r>
          </a:p>
          <a:p>
            <a:r>
              <a:rPr dirty="0" sz="2800" lang="bs-Latn-BA">
                <a:latin typeface="+mj-lt"/>
              </a:rPr>
              <a:t>Francuski kralj Luj IX. organizovao je pohod u Egipat, s ciljem da ga osvoji i zatim krene prema Jerusalemu. Iako je u početku bio uspješan, pohod je završio porazom i kralj Luj je bio zarobljen.</a:t>
            </a:r>
          </a:p>
          <a:p>
            <a:endParaRPr dirty="0" lang="bs-Latn-BA"/>
          </a:p>
        </p:txBody>
      </p:sp>
      <p:sp>
        <p:nvSpPr>
          <p:cNvPr id="1048593" name="TextBox 12"/>
          <p:cNvSpPr txBox="1"/>
          <p:nvPr/>
        </p:nvSpPr>
        <p:spPr>
          <a:xfrm>
            <a:off x="6096001" y="3514630"/>
            <a:ext cx="5846064" cy="3291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i="1" lang="bs-Latn-BA">
                <a:latin typeface="+mj-lt"/>
              </a:rPr>
              <a:t>Osmi križarski rat (1270)</a:t>
            </a:r>
          </a:p>
          <a:p>
            <a:r>
              <a:rPr dirty="0" sz="2800" lang="bs-Latn-BA">
                <a:latin typeface="+mj-lt"/>
              </a:rPr>
              <a:t>Luj IX. je ponovo pokušao da povede križare u pohod, ovaj put prema Tunisu. Pohod je završio neuspješno zbog izbijanja epidemije, tokom koje je i sam kralj Luj umro.</a:t>
            </a:r>
          </a:p>
          <a:p>
            <a:endParaRPr dirty="0" lang="bs-Latn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1048592" grpId="0"/>
      <p:bldP spid="10485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1524000" y="1826451"/>
            <a:ext cx="9144000" cy="2387600"/>
          </a:xfrm>
        </p:spPr>
        <p:txBody>
          <a:bodyPr>
            <a:normAutofit fontScale="96250"/>
          </a:bodyPr>
          <a:p>
            <a:r>
              <a:rPr dirty="0" sz="8000" lang="bs-Latn-BA"/>
              <a:t>Pad Akre(1291) i kraj križarskih ratova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0"/>
          <p:cNvSpPr/>
          <p:nvPr/>
        </p:nvSpPr>
        <p:spPr>
          <a:xfrm>
            <a:off x="0" y="-228600"/>
            <a:ext cx="12192000" cy="6858000"/>
          </a:xfrm>
          <a:prstGeom prst="rect"/>
          <a:blipFill rotWithShape="1" dpi="0">
            <a:blip xmlns:r="http://schemas.openxmlformats.org/officeDocument/2006/relationships" r:embed="rId1">
              <a:alphaModFix amt="4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lang="bs-Latn-BA"/>
              <a:t>hhhvala</a:t>
            </a:r>
            <a:endParaRPr dirty="0" lang="bs-Latn-BA"/>
          </a:p>
        </p:txBody>
      </p:sp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2139696" y="3200400"/>
            <a:ext cx="7507224" cy="2092864"/>
          </a:xfrm>
        </p:spPr>
        <p:txBody>
          <a:bodyPr>
            <a:noAutofit/>
          </a:bodyPr>
          <a:p>
            <a:r>
              <a:rPr dirty="0" sz="3200" lang="bs-Latn-BA"/>
              <a:t>Pad Akre 1291. godine bio je ključni događaj koji je označio kraj križarske prisutnosti na Bliskom istoku i praktični završetak Križarskih ratova. Akra je bila posjlednje važno uporište križara u Svetoj zemlji i jedno od najznačajnijih trgovačkih centara istočnog Sredozemlja. Njen pad označio je definitivni kraj Jeruzalemskog kraljevstva i svih teritorijalnih osvajanja križara na Levantu.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  <p:bldP spid="10486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Križarski ratovi su niz vojnih pohoda koje su evropski kršćani, uglavnom pod okriljem katoličke crkve, vodili između 11. i 13. veka, kako bi povratili Svetu zemlju (posebno Jeruzalem) od muslimanskih vladara i proširili kršćansku vlast. Ratovi su započeli 1095. godine, kada je papa Urban II. na saboru u Klermonu pozvao kršćane da pomognu Bizantskom carstvu u borbi protiv Seldžuka, muslimanske dinastije koja je tada kontrolisala veliki deo Bliskog istoka.</dc:title>
  <dc:creator>Administrator</dc:creator>
  <cp:lastModifiedBy>adnan</cp:lastModifiedBy>
  <dcterms:created xsi:type="dcterms:W3CDTF">2024-11-12T09:55:22Z</dcterms:created>
  <dcterms:modified xsi:type="dcterms:W3CDTF">2026-05-12T18:44:55Z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22e9af5a08cb4fecaff8bcdf9fba4200</vt:lpwstr>
  </property>
</Properties>
</file>