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6" r:id="rId14"/>
    <p:sldId id="277" r:id="rId15"/>
    <p:sldId id="278" r:id="rId16"/>
    <p:sldId id="279" r:id="rId17"/>
    <p:sldId id="281" r:id="rId18"/>
    <p:sldId id="282" r:id="rId19"/>
    <p:sldId id="275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284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Kreativnost u nastavi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dirty="0" err="1"/>
              <a:t>Kako</a:t>
            </a:r>
            <a:r>
              <a:rPr dirty="0"/>
              <a:t> </a:t>
            </a:r>
            <a:r>
              <a:rPr dirty="0" err="1"/>
              <a:t>poticati</a:t>
            </a:r>
            <a:r>
              <a:rPr dirty="0"/>
              <a:t> </a:t>
            </a:r>
            <a:r>
              <a:rPr dirty="0" err="1"/>
              <a:t>kreativno</a:t>
            </a:r>
            <a:r>
              <a:rPr dirty="0"/>
              <a:t> </a:t>
            </a:r>
            <a:r>
              <a:rPr dirty="0" err="1"/>
              <a:t>mišljenje</a:t>
            </a:r>
            <a:r>
              <a:rPr dirty="0"/>
              <a:t> </a:t>
            </a:r>
            <a:r>
              <a:rPr dirty="0" err="1"/>
              <a:t>kod</a:t>
            </a:r>
            <a:r>
              <a:rPr dirty="0"/>
              <a:t> </a:t>
            </a:r>
            <a:r>
              <a:rPr dirty="0" err="1" smtClean="0"/>
              <a:t>učenika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algn="r">
              <a:buNone/>
            </a:pPr>
            <a:r>
              <a:rPr lang="hr-HR" dirty="0" smtClean="0"/>
              <a:t>Amra Peco</a:t>
            </a:r>
          </a:p>
          <a:p>
            <a:pPr algn="r">
              <a:buNone/>
            </a:pPr>
            <a:r>
              <a:rPr lang="hr-HR" dirty="0" smtClean="0"/>
              <a:t>Juni, 2025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Primjeri u likovnoj kulturi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</a:t>
            </a:r>
            <a:r>
              <a:rPr dirty="0" err="1"/>
              <a:t>Reciklirana</a:t>
            </a:r>
            <a:r>
              <a:rPr dirty="0"/>
              <a:t> </a:t>
            </a:r>
            <a:r>
              <a:rPr dirty="0" err="1" smtClean="0"/>
              <a:t>umjetnost</a:t>
            </a:r>
            <a:r>
              <a:rPr lang="hr-HR" dirty="0" smtClean="0"/>
              <a:t>- pretvoriti u umjetnička djela.</a:t>
            </a:r>
            <a:endParaRPr dirty="0"/>
          </a:p>
          <a:p>
            <a:r>
              <a:rPr dirty="0"/>
              <a:t>• </a:t>
            </a:r>
            <a:r>
              <a:rPr dirty="0" err="1"/>
              <a:t>Slikanje</a:t>
            </a:r>
            <a:r>
              <a:rPr dirty="0"/>
              <a:t> </a:t>
            </a:r>
            <a:r>
              <a:rPr dirty="0" err="1"/>
              <a:t>uz</a:t>
            </a:r>
            <a:r>
              <a:rPr dirty="0"/>
              <a:t> </a:t>
            </a:r>
            <a:r>
              <a:rPr lang="hr-HR" dirty="0" smtClean="0"/>
              <a:t>muziku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err="1" smtClean="0"/>
              <a:t>sinestezija</a:t>
            </a:r>
            <a:r>
              <a:rPr lang="hr-HR" dirty="0" smtClean="0"/>
              <a:t>- miješanje čula, kada jedno čulo pokrene drugo)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Primjeri</a:t>
            </a:r>
            <a:r>
              <a:rPr dirty="0"/>
              <a:t> u </a:t>
            </a:r>
            <a:r>
              <a:rPr lang="hr-HR" dirty="0" smtClean="0"/>
              <a:t>muzičkoj</a:t>
            </a:r>
            <a:r>
              <a:rPr dirty="0" smtClean="0"/>
              <a:t> </a:t>
            </a:r>
            <a:r>
              <a:rPr dirty="0" err="1"/>
              <a:t>kulturi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Izrada instrumenata</a:t>
            </a:r>
          </a:p>
          <a:p>
            <a:r>
              <a:t>• Stvaranje pjesme o svom danu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 UČENIKA SE TRAŽI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hr-HR" sz="4000" dirty="0" smtClean="0"/>
              <a:t>Planiranje, kreiranje, smišljanje neobičnih i zanimljivih načina rješenja nekog problema, davanje novih značenja nekim poznatim sadržajima</a:t>
            </a:r>
          </a:p>
          <a:p>
            <a:pPr>
              <a:buFont typeface="Wingdings" pitchFamily="2" charset="2"/>
              <a:buChar char="Ø"/>
            </a:pPr>
            <a:r>
              <a:rPr lang="hr-HR" sz="4000" dirty="0" smtClean="0"/>
              <a:t>Kvalitetan oblik komunikacija na relaciji</a:t>
            </a:r>
          </a:p>
          <a:p>
            <a:pPr>
              <a:buNone/>
            </a:pPr>
            <a:r>
              <a:rPr lang="hr-HR" dirty="0" smtClean="0"/>
              <a:t>                                                     </a:t>
            </a:r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UČENIK – UDŽBENIK – NASTAVNIK</a:t>
            </a:r>
          </a:p>
          <a:p>
            <a:pPr>
              <a:buNone/>
            </a:pPr>
            <a:endParaRPr lang="hr-HR" i="1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 (</a:t>
            </a:r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nove zamisli</a:t>
            </a:r>
            <a:r>
              <a:rPr lang="hr-HR" dirty="0" smtClean="0"/>
              <a:t>)</a:t>
            </a:r>
            <a:r>
              <a:rPr lang="hr-HR" i="1" dirty="0" smtClean="0"/>
              <a:t> Isplaniraj...; Izumi...; Kreiraj...; piši pjesmu...; Smisli neobične načine za...; Upotrijebi sve ovo kako bi napravio...;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PRIJEDLOZI ZA POTICANJE KREATIVNOSTI U NASTAVI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3" y="2250279"/>
            <a:ext cx="8313745" cy="4204841"/>
          </a:xfrm>
        </p:spPr>
        <p:txBody>
          <a:bodyPr>
            <a:normAutofit fontScale="85000"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hr-HR" sz="3200" i="1" dirty="0" smtClean="0"/>
              <a:t>Organizujte nastavu tako da poučavate pojmove a ne činjenice </a:t>
            </a:r>
            <a:endParaRPr lang="hr-HR" sz="3200" dirty="0" smtClean="0"/>
          </a:p>
          <a:p>
            <a:pPr algn="l">
              <a:buFont typeface="Wingdings" pitchFamily="2" charset="2"/>
              <a:buChar char="Ø"/>
            </a:pPr>
            <a:r>
              <a:rPr lang="hr-HR" sz="3200" dirty="0" smtClean="0"/>
              <a:t> </a:t>
            </a:r>
            <a:r>
              <a:rPr lang="hr-HR" sz="3200" i="1" dirty="0" smtClean="0"/>
              <a:t>Omogućite učenicima kontakte s izvorima informacija i kreativnim pojedincima </a:t>
            </a:r>
          </a:p>
          <a:p>
            <a:pPr algn="l">
              <a:buFont typeface="Wingdings" pitchFamily="2" charset="2"/>
              <a:buChar char="Ø"/>
            </a:pPr>
            <a:r>
              <a:rPr lang="hr-HR" sz="3200" dirty="0" smtClean="0"/>
              <a:t> </a:t>
            </a:r>
            <a:r>
              <a:rPr lang="hr-HR" sz="3200" i="1" dirty="0" smtClean="0"/>
              <a:t>Vodite se idejom : Istina je nešto za čime još tragamo, a ne nešto što smo već osvojili </a:t>
            </a:r>
          </a:p>
          <a:p>
            <a:pPr algn="l">
              <a:buFont typeface="Wingdings" pitchFamily="2" charset="2"/>
              <a:buChar char="Ø"/>
            </a:pPr>
            <a:r>
              <a:rPr lang="hr-HR" sz="3200" dirty="0" smtClean="0"/>
              <a:t>Osigurajte poticajnu, nezastrašujuću atmosferu  </a:t>
            </a:r>
          </a:p>
          <a:p>
            <a:pPr algn="l">
              <a:buFont typeface="Wingdings" pitchFamily="2" charset="2"/>
              <a:buChar char="Ø"/>
            </a:pPr>
            <a:r>
              <a:rPr lang="hr-HR" sz="3200" i="1" dirty="0" smtClean="0"/>
              <a:t>Nemojte vi uvijek biti sudac (procjenitelj) zadatka u razredu, naučite djecu da sami vrednuju svoj zadatak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…još nekoliko prijedloga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79"/>
            <a:ext cx="8205104" cy="3933237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hr-HR" sz="3200" dirty="0" smtClean="0"/>
              <a:t>Osigurajte aktivnosti koje potiču divergentnu produkciju </a:t>
            </a:r>
          </a:p>
          <a:p>
            <a:pPr algn="l">
              <a:buFont typeface="Wingdings" pitchFamily="2" charset="2"/>
              <a:buChar char="Ø"/>
            </a:pPr>
            <a:r>
              <a:rPr lang="hr-HR" sz="3200" i="1" dirty="0" smtClean="0"/>
              <a:t>Potičite učenike da budu kreativni, originalni, da osmisle nova rješenja problema</a:t>
            </a:r>
            <a:endParaRPr lang="hr-HR" sz="3200" dirty="0" smtClean="0"/>
          </a:p>
          <a:p>
            <a:pPr algn="l">
              <a:buFont typeface="Wingdings" pitchFamily="2" charset="2"/>
              <a:buChar char="Ø"/>
            </a:pPr>
            <a:r>
              <a:rPr lang="hr-HR" sz="3200" dirty="0" smtClean="0"/>
              <a:t>Redovno nagrađujte nova rješenja  </a:t>
            </a:r>
          </a:p>
          <a:p>
            <a:pPr algn="l">
              <a:buFont typeface="Wingdings" pitchFamily="2" charset="2"/>
              <a:buChar char="Ø"/>
            </a:pPr>
            <a:r>
              <a:rPr lang="hr-HR" sz="3200" dirty="0" smtClean="0"/>
              <a:t> </a:t>
            </a:r>
            <a:r>
              <a:rPr lang="hr-HR" sz="3200" i="1" dirty="0" smtClean="0"/>
              <a:t>Uključite u rad aktivnosti koje traže i omogućuju velik broj tačnih odgovora ˝</a:t>
            </a:r>
            <a:endParaRPr lang="hr-HR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4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/>
              </a:rPr>
              <a:t>KREATIVNI PROCES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pic>
        <p:nvPicPr>
          <p:cNvPr id="4" name="Dijagram 3">
            <a:extLst>
              <a:ext uri="{FF2B5EF4-FFF2-40B4-BE49-F238E27FC236}">
                <a16:creationId xmlns:a16="http://schemas.microsoft.com/office/drawing/2014/main" xmlns="" id="{3E5A03A0-E37D-46ED-8FFB-794675397683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457200" y="1666526"/>
            <a:ext cx="7810901" cy="485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KREATIVNI NASTAVNICI </a:t>
            </a:r>
            <a:r>
              <a:rPr lang="hr-H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hr-H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r-H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3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Kako postati kreativan nastavnik u 8 koraka</a:t>
            </a:r>
            <a:r>
              <a:rPr lang="hr-HR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hr-HR" sz="2800" dirty="0" smtClean="0"/>
              <a:t>Biti nastavnik koji je znalac (online kursevi; forum pozorište,seminari...);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2. Biti povezan s ostalim nastavnicima (forumi, blogovi, Facebook, Twitter, Instagram)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3. Biti sakupljač nastavničkih ideja;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4. Dijeliti naučeno s drugima;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5. Ukloniti prepreke za kreativno mišljenje (˝napišite rečenice koje počinju sa…˝; samopoštovanje nastavnika);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6. Prakticirajte svoju kreativnost (sudoku, …);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7. Eksperimentišite u svojoj nastavi!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/>
              <a:t>8. Učinite kreativnost svojim dnevnim ciljem!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ULOGA NASTAVNIKA </a:t>
            </a:r>
            <a:r>
              <a:rPr lang="hr-HR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procesu rješavanja problema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Ohrabrivati</a:t>
            </a:r>
            <a:r>
              <a:rPr lang="hr-HR" sz="3200" dirty="0" smtClean="0"/>
              <a:t> učenike da ustraju u prikupljanju informacija</a:t>
            </a:r>
          </a:p>
          <a:p>
            <a:pPr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Pomagati</a:t>
            </a:r>
            <a:r>
              <a:rPr lang="hr-HR" sz="3200" dirty="0" smtClean="0"/>
              <a:t> im u odabiru hipoteza koje im se čine značajnima</a:t>
            </a:r>
          </a:p>
          <a:p>
            <a:pPr>
              <a:buFont typeface="Wingdings" pitchFamily="2" charset="2"/>
              <a:buChar char="Ø"/>
            </a:pPr>
            <a:r>
              <a:rPr lang="hr-HR" sz="3200" dirty="0" smtClean="0"/>
              <a:t>Pri tome je važna </a:t>
            </a:r>
            <a:r>
              <a:rPr lang="hr-HR" sz="3200" b="1" dirty="0" smtClean="0"/>
              <a:t>formulacija nastavnikovih pitanja </a:t>
            </a:r>
            <a:r>
              <a:rPr lang="hr-HR" sz="3200" dirty="0" smtClean="0"/>
              <a:t>kojima će poticati učenika na kreativno mišljenje</a:t>
            </a:r>
          </a:p>
          <a:p>
            <a:pPr>
              <a:buFont typeface="Wingdings" pitchFamily="2" charset="2"/>
              <a:buChar char="Ø"/>
            </a:pPr>
            <a:endParaRPr lang="hr-HR" dirty="0" smtClean="0"/>
          </a:p>
          <a:p>
            <a:pPr algn="ctr">
              <a:buNone/>
            </a:pPr>
            <a:r>
              <a:rPr lang="hr-H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UKOLIKO NASTAVNIK ZNA KOJIM I KAKVIM PITANJIMA I ZADACIMA POTAKNUTI DIVERGENTNO/KREATIVNO MIŠLJENJE, MOĆI ĆE USMJERAVATI UČENIKE NA KREATIVNO RJEŠAVANJE PROBLEMA</a:t>
            </a:r>
          </a:p>
          <a:p>
            <a:endParaRPr lang="hr-H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ELABORACIJA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 OPTIMALNU OSTVARIVOST POTREBNO JE:</a:t>
            </a:r>
            <a:endParaRPr lang="hr-HR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r-HR" sz="3200" dirty="0" smtClean="0"/>
              <a:t>Predznanje učenika</a:t>
            </a:r>
          </a:p>
          <a:p>
            <a:pPr>
              <a:buFont typeface="Wingdings" pitchFamily="2" charset="2"/>
              <a:buChar char="Ø"/>
            </a:pPr>
            <a:r>
              <a:rPr lang="hr-HR" sz="3200" dirty="0" smtClean="0"/>
              <a:t>Intelektualna spremnost</a:t>
            </a:r>
          </a:p>
          <a:p>
            <a:pPr>
              <a:buFont typeface="Wingdings" pitchFamily="2" charset="2"/>
              <a:buChar char="Ø"/>
            </a:pPr>
            <a:r>
              <a:rPr lang="hr-HR" sz="3200" dirty="0" smtClean="0"/>
              <a:t>Psihofizička i kreativna spremnost</a:t>
            </a:r>
          </a:p>
          <a:p>
            <a:pPr>
              <a:buNone/>
            </a:pPr>
            <a:r>
              <a:rPr lang="hr-H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 UČENIKA ZAHTIJEVA : </a:t>
            </a:r>
          </a:p>
          <a:p>
            <a:pPr>
              <a:buFont typeface="Wingdings" pitchFamily="2" charset="2"/>
              <a:buChar char="Ø"/>
            </a:pPr>
            <a:r>
              <a:rPr lang="hr-HR" sz="3200" dirty="0" smtClean="0"/>
              <a:t>Preciznost u planiranju</a:t>
            </a:r>
          </a:p>
          <a:p>
            <a:pPr>
              <a:buFont typeface="Wingdings" pitchFamily="2" charset="2"/>
              <a:buChar char="Ø"/>
            </a:pPr>
            <a:r>
              <a:rPr lang="hr-HR" sz="3200" dirty="0" smtClean="0"/>
              <a:t>Sposobnost preoblikovanja, mijenjanja i prilagođavanja  ideja</a:t>
            </a:r>
          </a:p>
          <a:p>
            <a:pPr>
              <a:buNone/>
            </a:pPr>
            <a:endParaRPr lang="hr-HR" i="1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(</a:t>
            </a:r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poboljšanje ideja</a:t>
            </a:r>
            <a:r>
              <a:rPr lang="hr-HR" i="1" dirty="0" smtClean="0"/>
              <a:t>) Poboljšaj..na način da...; Preoblikuj...tako da...; Ko sam ja? Živio sam...; Promijeni...tako da...; Prilagodi...; Zamijeni...;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Zaključak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</a:t>
            </a:r>
            <a:r>
              <a:rPr dirty="0" err="1" smtClean="0"/>
              <a:t>Svako</a:t>
            </a:r>
            <a:r>
              <a:rPr dirty="0" smtClean="0"/>
              <a:t> </a:t>
            </a:r>
            <a:r>
              <a:rPr dirty="0" err="1"/>
              <a:t>može</a:t>
            </a:r>
            <a:r>
              <a:rPr dirty="0"/>
              <a:t> </a:t>
            </a:r>
            <a:r>
              <a:rPr dirty="0" err="1"/>
              <a:t>biti</a:t>
            </a:r>
            <a:r>
              <a:rPr dirty="0"/>
              <a:t> </a:t>
            </a:r>
            <a:r>
              <a:rPr dirty="0" err="1"/>
              <a:t>kreativan</a:t>
            </a:r>
            <a:endParaRPr dirty="0"/>
          </a:p>
          <a:p>
            <a:r>
              <a:rPr dirty="0"/>
              <a:t>• </a:t>
            </a:r>
            <a:r>
              <a:rPr dirty="0" err="1"/>
              <a:t>Učitelj</a:t>
            </a:r>
            <a:r>
              <a:rPr dirty="0"/>
              <a:t> je </a:t>
            </a:r>
            <a:r>
              <a:rPr dirty="0" err="1"/>
              <a:t>ključan</a:t>
            </a:r>
            <a:r>
              <a:rPr dirty="0"/>
              <a:t> motivator</a:t>
            </a:r>
          </a:p>
          <a:p>
            <a:r>
              <a:rPr dirty="0"/>
              <a:t>• </a:t>
            </a:r>
            <a:r>
              <a:rPr dirty="0" err="1"/>
              <a:t>Kreativnost</a:t>
            </a:r>
            <a:r>
              <a:rPr dirty="0"/>
              <a:t> se </a:t>
            </a:r>
            <a:r>
              <a:rPr dirty="0" err="1"/>
              <a:t>razvija</a:t>
            </a:r>
            <a:r>
              <a:rPr dirty="0"/>
              <a:t> – </a:t>
            </a:r>
            <a:r>
              <a:rPr dirty="0" err="1"/>
              <a:t>njegujmo</a:t>
            </a:r>
            <a:r>
              <a:rPr dirty="0"/>
              <a:t> je!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 err="1" smtClean="0"/>
              <a:t>Št</a:t>
            </a:r>
            <a:r>
              <a:rPr lang="hr-HR" dirty="0" smtClean="0"/>
              <a:t>a</a:t>
            </a:r>
            <a:r>
              <a:rPr dirty="0" smtClean="0"/>
              <a:t> </a:t>
            </a:r>
            <a:r>
              <a:rPr dirty="0"/>
              <a:t>je </a:t>
            </a:r>
            <a:r>
              <a:rPr dirty="0" err="1"/>
              <a:t>kreativnost</a:t>
            </a:r>
            <a:r>
              <a:rPr dirty="0"/>
              <a:t>?</a:t>
            </a:r>
          </a:p>
          <a:p>
            <a:r>
              <a:rPr dirty="0" smtClean="0"/>
              <a:t> </a:t>
            </a:r>
            <a:r>
              <a:rPr dirty="0" err="1"/>
              <a:t>Zašto</a:t>
            </a:r>
            <a:r>
              <a:rPr dirty="0"/>
              <a:t> je </a:t>
            </a:r>
            <a:r>
              <a:rPr dirty="0" err="1"/>
              <a:t>važna</a:t>
            </a:r>
            <a:r>
              <a:rPr dirty="0"/>
              <a:t> u </a:t>
            </a:r>
            <a:r>
              <a:rPr dirty="0" err="1"/>
              <a:t>obrazovanju</a:t>
            </a:r>
            <a:r>
              <a:rPr dirty="0"/>
              <a:t>?</a:t>
            </a:r>
          </a:p>
          <a:p>
            <a:r>
              <a:rPr dirty="0" smtClean="0"/>
              <a:t> </a:t>
            </a:r>
            <a:r>
              <a:rPr dirty="0" err="1"/>
              <a:t>Kako</a:t>
            </a:r>
            <a:r>
              <a:rPr dirty="0"/>
              <a:t> je </a:t>
            </a:r>
            <a:r>
              <a:rPr dirty="0" err="1"/>
              <a:t>poticati</a:t>
            </a:r>
            <a:r>
              <a:rPr dirty="0"/>
              <a:t> u </a:t>
            </a:r>
            <a:r>
              <a:rPr dirty="0" err="1"/>
              <a:t>razredu</a:t>
            </a:r>
            <a:r>
              <a:rPr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400" b="1" dirty="0" smtClean="0">
                <a:solidFill>
                  <a:schemeClr val="accent1"/>
                </a:solidFill>
              </a:rPr>
              <a:t>Provježbaj mozak… </a:t>
            </a:r>
            <a:r>
              <a:rPr lang="hr-HR" sz="4400" dirty="0" smtClean="0">
                <a:solidFill>
                  <a:schemeClr val="accent1"/>
                </a:solidFill>
              </a:rPr>
              <a:t/>
            </a:r>
            <a:br>
              <a:rPr lang="hr-HR" sz="4400" dirty="0" smtClean="0">
                <a:solidFill>
                  <a:schemeClr val="accent1"/>
                </a:solidFill>
              </a:rPr>
            </a:br>
            <a:endParaRPr lang="en-US" dirty="0"/>
          </a:p>
        </p:txBody>
      </p:sp>
      <p:pic>
        <p:nvPicPr>
          <p:cNvPr id="4" name="Slika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7660" y="1203158"/>
            <a:ext cx="4491536" cy="400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ictur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7486" y="3449071"/>
            <a:ext cx="2046514" cy="31633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Št</a:t>
            </a:r>
            <a:r>
              <a:rPr lang="hr-HR" smtClean="0"/>
              <a:t>a</a:t>
            </a:r>
            <a:r>
              <a:rPr smtClean="0"/>
              <a:t> </a:t>
            </a:r>
            <a:r>
              <a:t>je </a:t>
            </a:r>
            <a:r>
              <a:rPr dirty="0" err="1"/>
              <a:t>kreativnost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dirty="0" err="1" smtClean="0"/>
              <a:t>Definicija</a:t>
            </a:r>
            <a:r>
              <a:rPr dirty="0"/>
              <a:t>: </a:t>
            </a:r>
            <a:r>
              <a:rPr dirty="0" err="1"/>
              <a:t>sposobnost</a:t>
            </a:r>
            <a:r>
              <a:rPr dirty="0"/>
              <a:t> </a:t>
            </a:r>
            <a:r>
              <a:rPr dirty="0" err="1"/>
              <a:t>stvaranja</a:t>
            </a:r>
            <a:r>
              <a:rPr dirty="0"/>
              <a:t> </a:t>
            </a:r>
            <a:r>
              <a:rPr dirty="0" err="1"/>
              <a:t>nečeg</a:t>
            </a:r>
            <a:r>
              <a:rPr dirty="0"/>
              <a:t> </a:t>
            </a:r>
            <a:r>
              <a:rPr dirty="0" err="1"/>
              <a:t>novog</a:t>
            </a:r>
            <a:r>
              <a:rPr dirty="0"/>
              <a:t>, </a:t>
            </a:r>
            <a:r>
              <a:rPr dirty="0" err="1"/>
              <a:t>originalnog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korisnog</a:t>
            </a:r>
            <a:r>
              <a:rPr dirty="0" smtClean="0"/>
              <a:t>.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dirty="0"/>
          </a:p>
          <a:p>
            <a:pPr>
              <a:buNone/>
            </a:pPr>
            <a:r>
              <a:rPr dirty="0" err="1" smtClean="0"/>
              <a:t>Kreativnost</a:t>
            </a:r>
            <a:r>
              <a:rPr dirty="0" smtClean="0"/>
              <a:t> </a:t>
            </a:r>
            <a:r>
              <a:rPr dirty="0" err="1"/>
              <a:t>uključuje</a:t>
            </a:r>
            <a:r>
              <a:rPr dirty="0"/>
              <a:t> </a:t>
            </a:r>
            <a:r>
              <a:rPr dirty="0" err="1"/>
              <a:t>maštu</a:t>
            </a:r>
            <a:r>
              <a:rPr dirty="0"/>
              <a:t>, </a:t>
            </a:r>
            <a:r>
              <a:rPr dirty="0" err="1"/>
              <a:t>inovaciju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izražavanje</a:t>
            </a:r>
            <a:r>
              <a:rPr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Vrste kreativnosti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 smtClean="0"/>
              <a:t>Umjetnička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err="1"/>
              <a:t>likovna</a:t>
            </a:r>
            <a:r>
              <a:rPr dirty="0"/>
              <a:t>, </a:t>
            </a:r>
            <a:r>
              <a:rPr lang="hr-HR" dirty="0" smtClean="0"/>
              <a:t>muzička</a:t>
            </a:r>
            <a:r>
              <a:rPr dirty="0" smtClean="0"/>
              <a:t>)</a:t>
            </a:r>
            <a:endParaRPr dirty="0"/>
          </a:p>
          <a:p>
            <a:r>
              <a:rPr dirty="0" smtClean="0"/>
              <a:t> </a:t>
            </a:r>
            <a:r>
              <a:rPr lang="hr-HR" dirty="0" smtClean="0"/>
              <a:t>Naučna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err="1"/>
              <a:t>istraživačka</a:t>
            </a:r>
            <a:r>
              <a:rPr dirty="0"/>
              <a:t>)</a:t>
            </a:r>
          </a:p>
          <a:p>
            <a:r>
              <a:rPr dirty="0" smtClean="0"/>
              <a:t> </a:t>
            </a:r>
            <a:r>
              <a:rPr dirty="0" err="1"/>
              <a:t>Svakodnevna</a:t>
            </a:r>
            <a:r>
              <a:rPr dirty="0"/>
              <a:t> (</a:t>
            </a:r>
            <a:r>
              <a:rPr dirty="0" err="1"/>
              <a:t>rješavanje</a:t>
            </a:r>
            <a:r>
              <a:rPr dirty="0"/>
              <a:t> </a:t>
            </a:r>
            <a:r>
              <a:rPr dirty="0" err="1"/>
              <a:t>problema</a:t>
            </a:r>
            <a:r>
              <a:rPr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Kreativni učitelj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 err="1"/>
              <a:t>Fleksibilan</a:t>
            </a:r>
            <a:r>
              <a:rPr dirty="0"/>
              <a:t>, </a:t>
            </a:r>
            <a:r>
              <a:rPr dirty="0" err="1"/>
              <a:t>otvoren</a:t>
            </a:r>
            <a:r>
              <a:rPr dirty="0"/>
              <a:t>, </a:t>
            </a:r>
            <a:r>
              <a:rPr dirty="0" err="1"/>
              <a:t>poticajan</a:t>
            </a:r>
            <a:endParaRPr dirty="0"/>
          </a:p>
          <a:p>
            <a:r>
              <a:rPr dirty="0" smtClean="0"/>
              <a:t> </a:t>
            </a:r>
            <a:r>
              <a:rPr dirty="0" err="1"/>
              <a:t>Koristi</a:t>
            </a:r>
            <a:r>
              <a:rPr dirty="0"/>
              <a:t> </a:t>
            </a:r>
            <a:r>
              <a:rPr dirty="0" err="1"/>
              <a:t>razne</a:t>
            </a:r>
            <a:r>
              <a:rPr dirty="0"/>
              <a:t> </a:t>
            </a:r>
            <a:r>
              <a:rPr dirty="0" err="1"/>
              <a:t>metode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alate</a:t>
            </a:r>
            <a:endParaRPr dirty="0"/>
          </a:p>
          <a:p>
            <a:r>
              <a:rPr dirty="0" smtClean="0"/>
              <a:t> </a:t>
            </a:r>
            <a:r>
              <a:rPr dirty="0" err="1"/>
              <a:t>Stvara</a:t>
            </a:r>
            <a:r>
              <a:rPr dirty="0"/>
              <a:t> </a:t>
            </a:r>
            <a:r>
              <a:rPr dirty="0" err="1"/>
              <a:t>poticajno</a:t>
            </a:r>
            <a:r>
              <a:rPr dirty="0"/>
              <a:t> </a:t>
            </a:r>
            <a:r>
              <a:rPr dirty="0" err="1" smtClean="0"/>
              <a:t>okruženje</a:t>
            </a:r>
            <a:r>
              <a:rPr lang="hr-HR" dirty="0" smtClean="0"/>
              <a:t> ( učenici imaju slobodu da postavljaju  pitanja i istražuju, omogućeni su različiti načini izražavanja znanja: pisanje, crtež,  gluma...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Metode koje potiču kreativnost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 err="1"/>
              <a:t>Istraživačko</a:t>
            </a:r>
            <a:r>
              <a:rPr dirty="0"/>
              <a:t> </a:t>
            </a:r>
            <a:r>
              <a:rPr dirty="0" err="1"/>
              <a:t>učenje</a:t>
            </a:r>
            <a:endParaRPr dirty="0"/>
          </a:p>
          <a:p>
            <a:r>
              <a:rPr dirty="0" smtClean="0"/>
              <a:t> </a:t>
            </a:r>
            <a:r>
              <a:rPr dirty="0" err="1"/>
              <a:t>Projektna</a:t>
            </a:r>
            <a:r>
              <a:rPr dirty="0"/>
              <a:t> </a:t>
            </a:r>
            <a:r>
              <a:rPr dirty="0" err="1"/>
              <a:t>nastava</a:t>
            </a:r>
            <a:endParaRPr dirty="0"/>
          </a:p>
          <a:p>
            <a:r>
              <a:rPr dirty="0" smtClean="0"/>
              <a:t> </a:t>
            </a:r>
            <a:r>
              <a:rPr dirty="0" err="1"/>
              <a:t>Igre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dramske</a:t>
            </a:r>
            <a:r>
              <a:rPr dirty="0"/>
              <a:t> </a:t>
            </a:r>
            <a:r>
              <a:rPr dirty="0" err="1"/>
              <a:t>metode</a:t>
            </a:r>
            <a:endParaRPr dirty="0"/>
          </a:p>
          <a:p>
            <a:r>
              <a:rPr dirty="0" smtClean="0"/>
              <a:t> Brainstorming</a:t>
            </a:r>
            <a:r>
              <a:rPr lang="hr-HR" dirty="0" smtClean="0"/>
              <a:t> (oluja mozga)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Primjeri</a:t>
            </a:r>
            <a:r>
              <a:rPr dirty="0"/>
              <a:t> u </a:t>
            </a:r>
            <a:r>
              <a:rPr lang="hr-HR" dirty="0" smtClean="0"/>
              <a:t>bosanskom</a:t>
            </a:r>
            <a:r>
              <a:rPr dirty="0" smtClean="0"/>
              <a:t> </a:t>
            </a:r>
            <a:r>
              <a:rPr dirty="0" err="1"/>
              <a:t>jeziku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dirty="0"/>
              <a:t>• </a:t>
            </a:r>
            <a:r>
              <a:rPr dirty="0" err="1"/>
              <a:t>Pisanje</a:t>
            </a:r>
            <a:r>
              <a:rPr dirty="0"/>
              <a:t> </a:t>
            </a:r>
            <a:r>
              <a:rPr dirty="0" err="1"/>
              <a:t>priče</a:t>
            </a:r>
            <a:r>
              <a:rPr dirty="0"/>
              <a:t> s </a:t>
            </a:r>
            <a:r>
              <a:rPr dirty="0" err="1"/>
              <a:t>neobičnim</a:t>
            </a:r>
            <a:r>
              <a:rPr dirty="0"/>
              <a:t> </a:t>
            </a:r>
            <a:r>
              <a:rPr dirty="0" err="1"/>
              <a:t>završetkom</a:t>
            </a:r>
            <a:endParaRPr dirty="0"/>
          </a:p>
          <a:p>
            <a:pPr>
              <a:buFont typeface="Wingdings" pitchFamily="2" charset="2"/>
              <a:buChar char="Ø"/>
            </a:pPr>
            <a:r>
              <a:rPr lang="hr-HR" sz="4000" dirty="0" smtClean="0"/>
              <a:t>Očituje se u vidu verbalnog i pismenog izražavanja</a:t>
            </a:r>
          </a:p>
          <a:p>
            <a:pPr>
              <a:buFont typeface="Wingdings" pitchFamily="2" charset="2"/>
              <a:buChar char="Ø"/>
            </a:pPr>
            <a:r>
              <a:rPr lang="hr-HR" sz="4000" dirty="0" smtClean="0"/>
              <a:t>Učenicima se pruža mogućnost samostalnog stvaranja</a:t>
            </a:r>
          </a:p>
          <a:p>
            <a:pPr>
              <a:buFont typeface="Wingdings" pitchFamily="2" charset="2"/>
              <a:buChar char="Ø"/>
            </a:pPr>
            <a:endParaRPr lang="hr-HR" sz="4000" dirty="0" smtClean="0"/>
          </a:p>
          <a:p>
            <a:pPr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 UČENIKA SE TRAŽI </a:t>
            </a:r>
            <a:r>
              <a:rPr lang="hr-HR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hr-HR" sz="4000" dirty="0" smtClean="0"/>
              <a:t>Zamišljanje nekih događaja</a:t>
            </a:r>
          </a:p>
          <a:p>
            <a:pPr>
              <a:buFont typeface="Wingdings" pitchFamily="2" charset="2"/>
              <a:buChar char="Ø"/>
            </a:pPr>
            <a:r>
              <a:rPr lang="hr-HR" sz="4000" dirty="0" smtClean="0"/>
              <a:t>Uživljavanje u tuđe uloge</a:t>
            </a:r>
          </a:p>
          <a:p>
            <a:pPr>
              <a:buNone/>
            </a:pPr>
            <a:endParaRPr lang="hr-HR" sz="4000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(</a:t>
            </a:r>
            <a:r>
              <a:rPr lang="hr-H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razmišljanje koje ide dalje od zamisli</a:t>
            </a:r>
            <a:r>
              <a:rPr lang="hr-HR" dirty="0" smtClean="0"/>
              <a:t>)</a:t>
            </a:r>
            <a:r>
              <a:rPr lang="hr-HR" i="1" dirty="0" smtClean="0"/>
              <a:t> Zamisli da...; Razmisli o...;  Što misliš o ...?; Kako bi to bilo da...?; Pretvaraj se da...; </a:t>
            </a:r>
          </a:p>
          <a:p>
            <a:pPr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Primjeri u matematici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 </a:t>
            </a:r>
            <a:r>
              <a:rPr dirty="0" err="1"/>
              <a:t>Zagonetke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logičke</a:t>
            </a:r>
            <a:r>
              <a:rPr dirty="0"/>
              <a:t> </a:t>
            </a:r>
            <a:r>
              <a:rPr dirty="0" err="1"/>
              <a:t>igre</a:t>
            </a:r>
            <a:endParaRPr dirty="0"/>
          </a:p>
          <a:p>
            <a:r>
              <a:rPr dirty="0" smtClean="0"/>
              <a:t> </a:t>
            </a:r>
            <a:r>
              <a:rPr dirty="0" err="1"/>
              <a:t>Istraživački</a:t>
            </a:r>
            <a:r>
              <a:rPr dirty="0"/>
              <a:t> </a:t>
            </a:r>
            <a:r>
              <a:rPr dirty="0" err="1"/>
              <a:t>zadaci</a:t>
            </a:r>
            <a:r>
              <a:rPr dirty="0"/>
              <a:t>: </a:t>
            </a:r>
            <a:r>
              <a:rPr dirty="0" err="1"/>
              <a:t>mjerenja</a:t>
            </a:r>
            <a:r>
              <a:rPr dirty="0"/>
              <a:t>, </a:t>
            </a:r>
            <a:r>
              <a:rPr dirty="0" err="1" smtClean="0"/>
              <a:t>procjene</a:t>
            </a:r>
            <a:r>
              <a:rPr lang="hr-HR" dirty="0" smtClean="0"/>
              <a:t>( </a:t>
            </a:r>
            <a:r>
              <a:rPr lang="hr-HR" dirty="0" smtClean="0"/>
              <a:t>potiču samostalno otkrivanje, povezivanje matematike s </a:t>
            </a:r>
            <a:r>
              <a:rPr lang="hr-HR" dirty="0" smtClean="0"/>
              <a:t>realnim </a:t>
            </a:r>
            <a:r>
              <a:rPr lang="hr-HR" dirty="0" smtClean="0"/>
              <a:t>svijetom)</a:t>
            </a:r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Primjeri u prirodi i društvu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</a:t>
            </a:r>
            <a:r>
              <a:rPr dirty="0" err="1"/>
              <a:t>Izrada</a:t>
            </a:r>
            <a:r>
              <a:rPr dirty="0"/>
              <a:t> </a:t>
            </a:r>
            <a:r>
              <a:rPr dirty="0" err="1"/>
              <a:t>makete</a:t>
            </a:r>
            <a:r>
              <a:rPr dirty="0"/>
              <a:t> </a:t>
            </a:r>
            <a:r>
              <a:rPr dirty="0" err="1"/>
              <a:t>naselja</a:t>
            </a:r>
            <a:endParaRPr dirty="0"/>
          </a:p>
          <a:p>
            <a:r>
              <a:rPr dirty="0"/>
              <a:t>• </a:t>
            </a:r>
            <a:r>
              <a:rPr dirty="0" err="1" smtClean="0"/>
              <a:t>Projek</a:t>
            </a:r>
            <a:r>
              <a:rPr lang="hr-HR" dirty="0" smtClean="0"/>
              <a:t>a</a:t>
            </a:r>
            <a:r>
              <a:rPr dirty="0" smtClean="0"/>
              <a:t>t</a:t>
            </a:r>
            <a:r>
              <a:rPr dirty="0"/>
              <a:t>: </a:t>
            </a:r>
            <a:r>
              <a:rPr dirty="0" err="1"/>
              <a:t>Moje</a:t>
            </a:r>
            <a:r>
              <a:rPr dirty="0"/>
              <a:t> </a:t>
            </a:r>
            <a:r>
              <a:rPr dirty="0" err="1"/>
              <a:t>mjesto</a:t>
            </a:r>
            <a:r>
              <a:rPr dirty="0"/>
              <a:t> </a:t>
            </a:r>
            <a:r>
              <a:rPr dirty="0" err="1"/>
              <a:t>nekad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danas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103</TotalTime>
  <Words>660</Words>
  <Application>Microsoft Office PowerPoint</Application>
  <PresentationFormat>On-screen Show (4:3)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Verve</vt:lpstr>
      <vt:lpstr>Kreativnost u nastavi</vt:lpstr>
      <vt:lpstr>Uvod</vt:lpstr>
      <vt:lpstr>Šta je kreativnost?</vt:lpstr>
      <vt:lpstr>Vrste kreativnosti</vt:lpstr>
      <vt:lpstr>Kreativni učitelj</vt:lpstr>
      <vt:lpstr>Metode koje potiču kreativnost</vt:lpstr>
      <vt:lpstr>Primjeri u bosanskom jeziku</vt:lpstr>
      <vt:lpstr>Primjeri u matematici</vt:lpstr>
      <vt:lpstr>Primjeri u prirodi i društvu</vt:lpstr>
      <vt:lpstr>Primjeri u likovnoj kulturi</vt:lpstr>
      <vt:lpstr>Primjeri u muzičkoj kulturi</vt:lpstr>
      <vt:lpstr>OD UČENIKA SE TRAŽI</vt:lpstr>
      <vt:lpstr>PRIJEDLOZI ZA POTICANJE KREATIVNOSTI U NASTAVI</vt:lpstr>
      <vt:lpstr>…još nekoliko prijedloga</vt:lpstr>
      <vt:lpstr>KREATIVNI PROCES </vt:lpstr>
      <vt:lpstr>KREATIVNI NASTAVNICI   Kako postati kreativan nastavnik u 8 koraka:</vt:lpstr>
      <vt:lpstr>ULOGA NASTAVNIKA u procesu rješavanja problema</vt:lpstr>
      <vt:lpstr>ELABORACIJA</vt:lpstr>
      <vt:lpstr>Zaključak</vt:lpstr>
      <vt:lpstr>Provježbaj mozak…  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Kreativnost u nastavi</dc:title>
  <dc:creator>LENOVO</dc:creator>
  <dc:description>generated using python-pptx</dc:description>
  <cp:lastModifiedBy>LENOVO</cp:lastModifiedBy>
  <cp:revision>14</cp:revision>
  <dcterms:created xsi:type="dcterms:W3CDTF">2013-01-27T09:14:16Z</dcterms:created>
  <dcterms:modified xsi:type="dcterms:W3CDTF">2025-06-18T23:07:03Z</dcterms:modified>
</cp:coreProperties>
</file>