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18288000" cy="10287000"/>
  <p:notesSz cx="6858000" cy="9144000"/>
  <p:embeddedFontLst>
    <p:embeddedFont>
      <p:font typeface="Nunito Sans Black" charset="0"/>
      <p:regular r:id="rId16"/>
    </p:embeddedFont>
    <p:embeddedFont>
      <p:font typeface="Arial Unicode MS" pitchFamily="34" charset="-128"/>
      <p:regular r:id="rId17"/>
    </p:embeddedFont>
    <p:embeddedFont>
      <p:font typeface="Questrial" charset="0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Secular One" charset="-79"/>
      <p:regular r:id="rId23"/>
    </p:embeddedFont>
    <p:embeddedFont>
      <p:font typeface="Lora" charset="0"/>
      <p:regular r:id="rId24"/>
    </p:embeddedFont>
    <p:embeddedFont>
      <p:font typeface="Lora Italics" charset="0"/>
      <p:regular r:id="rId25"/>
    </p:embeddedFont>
    <p:embeddedFont>
      <p:font typeface="Lora Bold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14" autoAdjust="0"/>
  </p:normalViewPr>
  <p:slideViewPr>
    <p:cSldViewPr>
      <p:cViewPr>
        <p:scale>
          <a:sx n="58" d="100"/>
          <a:sy n="58" d="100"/>
        </p:scale>
        <p:origin x="-1186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19661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8.svg"/><Relationship Id="rId7" Type="http://schemas.openxmlformats.org/officeDocument/2006/relationships/image" Target="../media/image5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0.svg"/><Relationship Id="rId4" Type="http://schemas.openxmlformats.org/officeDocument/2006/relationships/image" Target="../media/image5.png"/><Relationship Id="rId9" Type="http://schemas.openxmlformats.org/officeDocument/2006/relationships/image" Target="../media/image5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0.png"/><Relationship Id="rId4" Type="http://schemas.openxmlformats.org/officeDocument/2006/relationships/image" Target="../media/image10.sv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6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75882" y="1028700"/>
            <a:ext cx="5936236" cy="2790031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14173200" y="2083273"/>
            <a:ext cx="5181600" cy="11785399"/>
          </a:xfrm>
          <a:custGeom>
            <a:avLst/>
            <a:gdLst/>
            <a:ahLst/>
            <a:cxnLst/>
            <a:rect l="l" t="t" r="r" b="b"/>
            <a:pathLst>
              <a:path w="5399856" h="11785399">
                <a:moveTo>
                  <a:pt x="0" y="0"/>
                </a:moveTo>
                <a:lnTo>
                  <a:pt x="5399855" y="0"/>
                </a:lnTo>
                <a:lnTo>
                  <a:pt x="5399855" y="11785399"/>
                </a:lnTo>
                <a:lnTo>
                  <a:pt x="0" y="117853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733800" y="5600700"/>
            <a:ext cx="10286999" cy="2172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Nunito Sans Black" charset="0"/>
                <a:ea typeface="Lora Bold"/>
                <a:cs typeface="Lora Bold"/>
                <a:sym typeface="Lora Bold"/>
              </a:rPr>
              <a:t>EFIKASNA KOMUNIKACIJA S </a:t>
            </a:r>
            <a:r>
              <a:rPr lang="en-US" sz="3600" b="1" dirty="0" smtClean="0">
                <a:solidFill>
                  <a:schemeClr val="bg1"/>
                </a:solidFill>
                <a:latin typeface="Nunito Sans Black" charset="0"/>
                <a:ea typeface="Lora Bold"/>
                <a:cs typeface="Lora Bold"/>
                <a:sym typeface="Lora Bold"/>
              </a:rPr>
              <a:t>RODITELJIMA:</a:t>
            </a:r>
            <a:r>
              <a:rPr lang="bs-Latn-BA" sz="3600" b="1" dirty="0">
                <a:solidFill>
                  <a:schemeClr val="bg1"/>
                </a:solidFill>
                <a:latin typeface="Nunito Sans Black" charset="0"/>
                <a:ea typeface="Lora Bold"/>
                <a:cs typeface="Lora Bold"/>
                <a:sym typeface="Lora Bold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Strategije</a:t>
            </a:r>
            <a:r>
              <a:rPr lang="en-US" sz="3600" b="1" i="1" dirty="0" smtClean="0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 </a:t>
            </a:r>
            <a:r>
              <a:rPr lang="en-US" sz="3600" b="1" i="1" dirty="0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i </a:t>
            </a:r>
            <a:r>
              <a:rPr lang="en-US" sz="3600" b="1" i="1" dirty="0" err="1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rješavanje</a:t>
            </a:r>
            <a:r>
              <a:rPr lang="en-US" sz="3600" b="1" i="1" dirty="0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izazovnih</a:t>
            </a:r>
            <a:r>
              <a:rPr lang="en-US" sz="3600" b="1" i="1" dirty="0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situacija</a:t>
            </a:r>
            <a:r>
              <a:rPr lang="en-US" sz="3600" b="1" i="1" dirty="0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 u </a:t>
            </a:r>
            <a:r>
              <a:rPr lang="en-US" sz="3600" b="1" i="1" dirty="0" err="1" smtClean="0">
                <a:solidFill>
                  <a:schemeClr val="bg1"/>
                </a:solidFill>
                <a:ea typeface="Lora Italics"/>
                <a:cs typeface="Lora Italics"/>
                <a:sym typeface="Lora Italics"/>
              </a:rPr>
              <a:t>školi</a:t>
            </a:r>
            <a:endParaRPr lang="bs-Latn-BA" sz="3600" b="1" i="1" dirty="0" smtClean="0">
              <a:solidFill>
                <a:schemeClr val="bg1"/>
              </a:solidFill>
              <a:ea typeface="Lora Italics"/>
              <a:cs typeface="Lora Italics"/>
              <a:sym typeface="Lora Italics"/>
            </a:endParaRPr>
          </a:p>
          <a:p>
            <a:pPr algn="ctr">
              <a:lnSpc>
                <a:spcPts val="8260"/>
              </a:lnSpc>
            </a:pPr>
            <a:r>
              <a:rPr lang="bs-Latn-BA" sz="3600" dirty="0" smtClean="0">
                <a:solidFill>
                  <a:srgbClr val="FFFFFF"/>
                </a:solidFill>
                <a:latin typeface="+mj-lt"/>
                <a:ea typeface="Nunito Sans Black"/>
                <a:cs typeface="Nunito Sans Black"/>
                <a:sym typeface="Nunito Sans Black"/>
              </a:rPr>
              <a:t>(stručno usavršavanje nastavnika)</a:t>
            </a:r>
            <a:endParaRPr lang="bs-Latn-BA" sz="3600" i="1" u="none" dirty="0">
              <a:solidFill>
                <a:srgbClr val="000000"/>
              </a:solidFill>
              <a:latin typeface="+mj-lt"/>
              <a:ea typeface="Nunito Sans Black"/>
              <a:cs typeface="Nunito Sans Black"/>
              <a:sym typeface="Lora Itali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125200" y="187528"/>
            <a:ext cx="6638666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3200" dirty="0" err="1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Osnovna</a:t>
            </a:r>
            <a:r>
              <a:rPr lang="en-US" sz="3200" dirty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škola</a:t>
            </a:r>
            <a:r>
              <a:rPr lang="en-US" sz="3200" dirty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 “</a:t>
            </a:r>
            <a:r>
              <a:rPr lang="en-US" sz="3200" dirty="0" err="1" smtClean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Turbe</a:t>
            </a:r>
            <a:r>
              <a:rPr lang="en-US" sz="3200" dirty="0" smtClean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”</a:t>
            </a:r>
            <a:endParaRPr lang="bs-Latn-BA" sz="3200" dirty="0">
              <a:solidFill>
                <a:schemeClr val="bg1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6020"/>
              </a:lnSpc>
            </a:pPr>
            <a:r>
              <a:rPr lang="en-US" sz="3200" dirty="0" err="1" smtClean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Aktiv</a:t>
            </a:r>
            <a:r>
              <a:rPr lang="en-US" sz="3200" dirty="0" smtClean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III, IV </a:t>
            </a:r>
            <a:r>
              <a:rPr lang="bs-Latn-BA" sz="3200" dirty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i</a:t>
            </a:r>
            <a:r>
              <a:rPr lang="en-US" sz="3200" dirty="0" smtClean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V </a:t>
            </a:r>
            <a:r>
              <a:rPr lang="en-US" sz="3200" dirty="0" err="1" smtClean="0">
                <a:solidFill>
                  <a:schemeClr val="bg1"/>
                </a:solidFill>
                <a:latin typeface="Lora"/>
                <a:ea typeface="Lora"/>
                <a:cs typeface="Lora"/>
                <a:sym typeface="Lora"/>
              </a:rPr>
              <a:t>razreda</a:t>
            </a:r>
            <a:endParaRPr lang="en-US" sz="3200" dirty="0">
              <a:solidFill>
                <a:schemeClr val="bg1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" y="221397"/>
            <a:ext cx="5362575" cy="50673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1999" y="8786455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Lora Bold"/>
                <a:ea typeface="Lora Bold"/>
                <a:cs typeface="Lora Bold"/>
                <a:sym typeface="Lora Bold"/>
              </a:rPr>
              <a:t>Učiteljica</a:t>
            </a:r>
            <a:r>
              <a:rPr lang="en-US" sz="2400" b="1" dirty="0">
                <a:solidFill>
                  <a:schemeClr val="bg1"/>
                </a:solidFill>
                <a:latin typeface="Lora Bold"/>
                <a:ea typeface="Lora Bold"/>
                <a:cs typeface="Lora Bold"/>
                <a:sym typeface="Lora Bold"/>
              </a:rPr>
              <a:t>: Ajdina </a:t>
            </a:r>
            <a:r>
              <a:rPr lang="en-US" sz="2400" b="1" dirty="0" err="1">
                <a:solidFill>
                  <a:schemeClr val="bg1"/>
                </a:solidFill>
                <a:latin typeface="Lora Bold"/>
                <a:ea typeface="Lora Bold"/>
                <a:cs typeface="Lora Bold"/>
                <a:sym typeface="Lora Bold"/>
              </a:rPr>
              <a:t>Talić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31271" y="87249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800" dirty="0" smtClean="0">
                <a:solidFill>
                  <a:schemeClr val="bg1"/>
                </a:solidFill>
              </a:rPr>
              <a:t>juni, </a:t>
            </a:r>
            <a:r>
              <a:rPr lang="bs-Latn-BA" sz="2800" dirty="0" smtClean="0">
                <a:solidFill>
                  <a:schemeClr val="bg1"/>
                </a:solidFill>
              </a:rPr>
              <a:t>2026.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99"/>
          </a:solidFill>
        </p:spPr>
        <p:txBody>
          <a:bodyPr/>
          <a:lstStyle/>
          <a:p>
            <a:r>
              <a:rPr lang="bs-Latn-BA" dirty="0" smtClean="0"/>
              <a:t>Ambiciozan roditelj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6306800" cy="8039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dirty="0" smtClean="0"/>
              <a:t>              Ovaj </a:t>
            </a:r>
            <a:r>
              <a:rPr lang="bs-Latn-BA" dirty="0"/>
              <a:t>tip roditelja snažno je usmjeren na uspjeh djeteta. </a:t>
            </a:r>
            <a:endParaRPr lang="bs-Latn-BA" dirty="0" smtClean="0"/>
          </a:p>
          <a:p>
            <a:r>
              <a:rPr lang="bs-Latn-BA" dirty="0" smtClean="0"/>
              <a:t>Ocjene </a:t>
            </a:r>
            <a:r>
              <a:rPr lang="bs-Latn-BA" dirty="0"/>
              <a:t>se doživljavaju kao ključni pokazatelj buduće uspješnosti, što često dovodi do pritiska na učitelja.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osnovi ovog ponašanja nalazi se strah od neuspjeha i želja da se djetetu osiguraju što bolje životne </a:t>
            </a:r>
            <a:r>
              <a:rPr lang="bs-Latn-BA" dirty="0" smtClean="0"/>
              <a:t>prilike.</a:t>
            </a:r>
          </a:p>
          <a:p>
            <a:r>
              <a:rPr lang="bs-Latn-BA" dirty="0"/>
              <a:t>T</a:t>
            </a:r>
            <a:r>
              <a:rPr lang="bs-Latn-BA" dirty="0" smtClean="0"/>
              <a:t>aj </a:t>
            </a:r>
            <a:r>
              <a:rPr lang="bs-Latn-BA" dirty="0"/>
              <a:t>pristup može dovesti do nerealnih očekivanja i konflikta. </a:t>
            </a:r>
            <a:endParaRPr lang="bs-Latn-BA" dirty="0" smtClean="0"/>
          </a:p>
          <a:p>
            <a:endParaRPr lang="bs-Latn-BA" dirty="0"/>
          </a:p>
          <a:p>
            <a:pPr marL="0" indent="0">
              <a:buNone/>
            </a:pPr>
            <a:r>
              <a:rPr lang="bs-Latn-BA" dirty="0" smtClean="0"/>
              <a:t>              Učitelj </a:t>
            </a:r>
            <a:r>
              <a:rPr lang="bs-Latn-BA" dirty="0"/>
              <a:t>u ovakvim situacijama mora zadržati profesionalne standarde, ali i ponuditi konstruktivan izlaz.</a:t>
            </a:r>
            <a:endParaRPr lang="en-US" dirty="0"/>
          </a:p>
          <a:p>
            <a:r>
              <a:rPr lang="bs-Latn-BA" dirty="0"/>
              <a:t>Primjer:</a:t>
            </a:r>
            <a:endParaRPr lang="en-US" dirty="0"/>
          </a:p>
          <a:p>
            <a:r>
              <a:rPr lang="bs-Latn-BA" dirty="0"/>
              <a:t>Roditelj: „On mora imati peticu.“</a:t>
            </a:r>
            <a:endParaRPr lang="en-US" dirty="0"/>
          </a:p>
          <a:p>
            <a:r>
              <a:rPr lang="bs-Latn-BA" dirty="0"/>
              <a:t>Učitelj: „Razumijem koliko vam je uspjeh važan. Ocjena se zasniva na jasno definisanim kriterijima, ali možemo zajedno napraviti plan kako bi dodatno napredovao.“</a:t>
            </a:r>
            <a:endParaRPr lang="en-US" dirty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533400" y="1638300"/>
            <a:ext cx="1219200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533400" y="5524500"/>
            <a:ext cx="1219200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55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0"/>
            <a:ext cx="8229600" cy="1143000"/>
          </a:xfrm>
          <a:solidFill>
            <a:srgbClr val="FFCC99"/>
          </a:solidFill>
        </p:spPr>
        <p:txBody>
          <a:bodyPr/>
          <a:lstStyle/>
          <a:p>
            <a:r>
              <a:rPr lang="bs-Latn-BA" dirty="0" smtClean="0"/>
              <a:t>Konfliktni roditelj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15625"/>
            <a:ext cx="10972800" cy="7218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dirty="0" smtClean="0"/>
              <a:t>               Ovaj </a:t>
            </a:r>
            <a:r>
              <a:rPr lang="bs-Latn-BA" dirty="0"/>
              <a:t>roditelj pristupa komunikaciji s nepovjerenjem i često koristi napadački ton. </a:t>
            </a:r>
            <a:endParaRPr lang="bs-Latn-BA" dirty="0" smtClean="0"/>
          </a:p>
          <a:p>
            <a:r>
              <a:rPr lang="bs-Latn-BA" dirty="0" smtClean="0"/>
              <a:t>Razgovor </a:t>
            </a:r>
            <a:r>
              <a:rPr lang="bs-Latn-BA" dirty="0"/>
              <a:t>s njim može brzo prerasti u konflikt. </a:t>
            </a:r>
          </a:p>
          <a:p>
            <a:r>
              <a:rPr lang="bs-Latn-BA" dirty="0" smtClean="0"/>
              <a:t>Ovakvo </a:t>
            </a:r>
            <a:r>
              <a:rPr lang="bs-Latn-BA" dirty="0"/>
              <a:t>ponašanje često je rezultat prethodnih negativnih iskustava ili opšteg nepovjerenja prema institucijama. </a:t>
            </a:r>
            <a:endParaRPr lang="bs-Latn-BA" dirty="0" smtClean="0"/>
          </a:p>
          <a:p>
            <a:endParaRPr lang="bs-Latn-BA" dirty="0" smtClean="0"/>
          </a:p>
          <a:p>
            <a:pPr marL="0" indent="0">
              <a:buNone/>
            </a:pPr>
            <a:r>
              <a:rPr lang="bs-Latn-BA" dirty="0" smtClean="0"/>
              <a:t>               U </a:t>
            </a:r>
            <a:r>
              <a:rPr lang="bs-Latn-BA" dirty="0"/>
              <a:t>takvim situacijama ključnu ulogu ima emocionalna stabilnost učitelja. Svaka defanzivna ili emotivna reakcija dodatno pogoršava situaciju.</a:t>
            </a:r>
            <a:endParaRPr lang="en-US" dirty="0"/>
          </a:p>
          <a:p>
            <a:r>
              <a:rPr lang="bs-Latn-BA" dirty="0"/>
              <a:t>Primjer: Roditelj:</a:t>
            </a:r>
            <a:endParaRPr lang="en-US" dirty="0"/>
          </a:p>
          <a:p>
            <a:r>
              <a:rPr lang="bs-Latn-BA" dirty="0"/>
              <a:t>„Vi imate nešto protiv mog djeteta.“</a:t>
            </a:r>
            <a:endParaRPr lang="en-US" dirty="0"/>
          </a:p>
          <a:p>
            <a:r>
              <a:rPr lang="bs-Latn-BA" dirty="0"/>
              <a:t>Učitelj: „Važno mi je da razumijem šta vas je dovelo do tog zaključka. Hajde da zajedno pogledamo situaciju.“</a:t>
            </a:r>
            <a:endParaRPr lang="en-US" dirty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716280" y="2247900"/>
            <a:ext cx="1066800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716280" y="5484223"/>
            <a:ext cx="1066800" cy="3810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1333500"/>
            <a:ext cx="6573837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0893" y="6134100"/>
            <a:ext cx="405765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807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1143000"/>
          </a:xfrm>
          <a:solidFill>
            <a:srgbClr val="FFCC99"/>
          </a:solidFill>
        </p:spPr>
        <p:txBody>
          <a:bodyPr/>
          <a:lstStyle/>
          <a:p>
            <a:r>
              <a:rPr lang="bs-Latn-BA" dirty="0" smtClean="0"/>
              <a:t>Digitalno zahtjevan roditelj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037" y="1409700"/>
            <a:ext cx="10393363" cy="8229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s-Latn-BA" dirty="0" smtClean="0"/>
              <a:t>              Ovaj tip roditelja koristi digitalne kanale kao primarni oblik komunikacije i očekuje brze odgovore. Često kontaktira nastavnike. Stalno prati školske aktivnosti djeteta.</a:t>
            </a:r>
            <a:endParaRPr lang="en-US" dirty="0" smtClean="0"/>
          </a:p>
          <a:p>
            <a:r>
              <a:rPr lang="bs-Latn-BA" dirty="0" smtClean="0"/>
              <a:t>Tipične </a:t>
            </a:r>
            <a:r>
              <a:rPr lang="bs-Latn-BA" dirty="0"/>
              <a:t>situacije: poruke u večernjim satima, više uzastopnih poruka, insistiranje na hitnosti. </a:t>
            </a:r>
            <a:endParaRPr lang="bs-Latn-BA" dirty="0" smtClean="0"/>
          </a:p>
          <a:p>
            <a:pPr marL="0" indent="0">
              <a:buNone/>
            </a:pPr>
            <a:endParaRPr lang="bs-Latn-BA" dirty="0"/>
          </a:p>
          <a:p>
            <a:pPr marL="0" indent="0">
              <a:buNone/>
            </a:pPr>
            <a:r>
              <a:rPr lang="bs-Latn-BA" dirty="0" smtClean="0"/>
              <a:t>Primjer:</a:t>
            </a:r>
            <a:endParaRPr lang="en-US" dirty="0"/>
          </a:p>
          <a:p>
            <a:pPr marL="0" indent="0">
              <a:buNone/>
            </a:pPr>
            <a:r>
              <a:rPr lang="bs-Latn-BA" i="1" dirty="0"/>
              <a:t>Roditelj</a:t>
            </a:r>
            <a:r>
              <a:rPr lang="bs-Latn-BA" dirty="0"/>
              <a:t> (u 22:30</a:t>
            </a:r>
            <a:r>
              <a:rPr lang="bs-Latn-BA" dirty="0" smtClean="0"/>
              <a:t>):</a:t>
            </a:r>
            <a:r>
              <a:rPr lang="bs-Latn-BA" dirty="0"/>
              <a:t> </a:t>
            </a:r>
            <a:r>
              <a:rPr lang="bs-Latn-BA" dirty="0" smtClean="0"/>
              <a:t>„</a:t>
            </a:r>
            <a:r>
              <a:rPr lang="bs-Latn-BA" dirty="0"/>
              <a:t>Zašto moje dijete nije odgovaralo danas</a:t>
            </a:r>
            <a:r>
              <a:rPr lang="bs-Latn-BA" dirty="0" smtClean="0"/>
              <a:t>?“</a:t>
            </a:r>
          </a:p>
          <a:p>
            <a:pPr marL="0" indent="0">
              <a:buNone/>
            </a:pPr>
            <a:r>
              <a:rPr lang="bs-Latn-BA" i="1" dirty="0" smtClean="0"/>
              <a:t>Učitelj</a:t>
            </a:r>
            <a:r>
              <a:rPr lang="bs-Latn-BA" i="1" dirty="0"/>
              <a:t>: </a:t>
            </a:r>
            <a:r>
              <a:rPr lang="bs-Latn-BA" dirty="0"/>
              <a:t>„Hvala na poruci. Odgovaram na upite u radnom vremenu kako bih svakome mogao posvetiti adekvatnu pažnju. Javit ću vam se sutra. </a:t>
            </a:r>
            <a:endParaRPr lang="bs-Latn-BA" dirty="0" smtClean="0"/>
          </a:p>
          <a:p>
            <a:pPr marL="0" indent="0">
              <a:buNone/>
            </a:pPr>
            <a:endParaRPr lang="bs-Latn-BA" dirty="0" smtClean="0"/>
          </a:p>
          <a:p>
            <a:pPr marL="0" indent="0">
              <a:buNone/>
            </a:pPr>
            <a:r>
              <a:rPr lang="bs-Latn-BA" b="1" dirty="0" smtClean="0"/>
              <a:t>Savjeti za nastavnike: </a:t>
            </a:r>
            <a:r>
              <a:rPr lang="bs-Latn-BA" dirty="0" smtClean="0"/>
              <a:t>postaviti jasne granice komunikacije (npr. odgovori se šalju u radnom vremenu), koristiti jedan službeni kanal, npr. e- dnevnik ili službeni Viber, odgovarati profesionalno, kratko i jasno, </a:t>
            </a:r>
            <a:r>
              <a:rPr lang="bs-Latn-BA" smtClean="0"/>
              <a:t>dokumentovati </a:t>
            </a:r>
            <a:r>
              <a:rPr lang="bs-Latn-BA" smtClean="0"/>
              <a:t>komunikaciju. </a:t>
            </a:r>
            <a:endParaRPr lang="en-US" dirty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457200" y="1551214"/>
            <a:ext cx="1066800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647700"/>
            <a:ext cx="7315201" cy="9144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1528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571500"/>
            <a:ext cx="11201400" cy="1143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bs-Latn-BA" dirty="0" smtClean="0"/>
              <a:t>KLJUČNE STRATEGIJE ZA USPJEŠNU SARADNJU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143000" y="2705100"/>
            <a:ext cx="4114800" cy="3048000"/>
          </a:xfrm>
          <a:prstGeom prst="roundRect">
            <a:avLst/>
          </a:prstGeom>
          <a:solidFill>
            <a:srgbClr val="C7D2FE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s-Latn-B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vi-VN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astavnik kao stručna osoba treba biti inicijator sastanka i  razgovora</a:t>
            </a:r>
            <a:r>
              <a:rPr lang="bs-Latn-B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bs-Latn-BA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bs-Latn-BA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</a:t>
            </a:r>
            <a:r>
              <a:rPr lang="vi-VN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ključiti u razgovor stručnu službu kao</a:t>
            </a:r>
            <a:r>
              <a:rPr lang="bs-Latn-BA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bs-Latn-BA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savjetodavnu podršku</a:t>
            </a:r>
            <a:r>
              <a:rPr lang="bs-Latn-B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172200" y="2705100"/>
            <a:ext cx="4038600" cy="3048000"/>
          </a:xfrm>
          <a:prstGeom prst="roundRect">
            <a:avLst/>
          </a:prstGeom>
          <a:solidFill>
            <a:srgbClr val="BBF7D0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Komunikacija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mora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biti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dijalog</a:t>
            </a:r>
            <a:r>
              <a:rPr lang="bs-Latn-BA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endParaRPr lang="bs-Latn-BA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</a:t>
            </a:r>
            <a:r>
              <a:rPr lang="bs-Latn-BA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dsticati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roditelje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da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izraze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svoje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mišljenje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zabrinutosti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bs-Latn-BA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ih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aktivno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sluša</a:t>
            </a:r>
            <a:r>
              <a:rPr lang="bs-Latn-BA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ti.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336132" y="2705100"/>
            <a:ext cx="4038600" cy="3048000"/>
          </a:xfrm>
          <a:prstGeom prst="roundRect">
            <a:avLst/>
          </a:prstGeom>
          <a:solidFill>
            <a:srgbClr val="BFDBFE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Koristite različite oblike komunikacije </a:t>
            </a:r>
            <a:r>
              <a:rPr lang="vi-VN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 od roditeljskih i individualnih sastanaka, sastanaka, Viber grupa, do školskih aplikacija, prilagođavajući se potrebama roditelja. 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43000" y="6687543"/>
            <a:ext cx="4114800" cy="2971799"/>
          </a:xfrm>
          <a:prstGeom prst="roundRect">
            <a:avLst/>
          </a:prstGeom>
          <a:solidFill>
            <a:srgbClr val="FEF3C7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Nastupa</a:t>
            </a:r>
            <a:r>
              <a:rPr lang="bs-Latn-BA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kao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partneri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istim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ciljem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–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uspjeh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dobrobit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djeteta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bs-Latn-BA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bs-Latn-BA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Poka</a:t>
            </a:r>
            <a:r>
              <a:rPr lang="bs-Latn-BA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zati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razumijevanje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roditeljske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izazove</a:t>
            </a:r>
            <a:r>
              <a:rPr lang="bs-Latn-BA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65074" y="6685811"/>
            <a:ext cx="4008120" cy="2971800"/>
          </a:xfrm>
          <a:prstGeom prst="roundRect">
            <a:avLst/>
          </a:prstGeom>
          <a:solidFill>
            <a:srgbClr val="FBCFE8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Kada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se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javi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problem,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razgovarajte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konkretnim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koracima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zajedničkim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strategijama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njegovo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rješavanje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 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336132" y="6741972"/>
            <a:ext cx="4038600" cy="2992483"/>
          </a:xfrm>
          <a:prstGeom prst="roundRect">
            <a:avLst/>
          </a:prstGeom>
          <a:solidFill>
            <a:srgbClr val="99F6E4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s-Latn-BA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Uvijek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nastupajte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poštovanjem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čak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 u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teškim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situacijama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čuvajući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dostojanstvo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djeteta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roditelja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učitelja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 </a:t>
            </a: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686" y="2243433"/>
            <a:ext cx="518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400" b="1" dirty="0" smtClean="0"/>
              <a:t>PROAKTIVNOST I PRAVOVREMENOST</a:t>
            </a:r>
            <a:endParaRPr lang="en-US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6116832" y="2243435"/>
            <a:ext cx="4052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s-Latn-B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DVOSMJERNA KOMUNIKACIJA</a:t>
            </a:r>
            <a:endParaRPr lang="bs-Latn-B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998184" y="2243432"/>
            <a:ext cx="4714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s-Latn-B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ODABIR ODGOVARAJUĆEG KANALA</a:t>
            </a:r>
            <a:endParaRPr lang="bs-Latn-B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32879" y="6225878"/>
            <a:ext cx="3308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s-Latn-B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IZGRADNJA POVJERENJA</a:t>
            </a:r>
            <a:endParaRPr lang="bs-Latn-B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56815" y="6182780"/>
            <a:ext cx="27720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s-Latn-BA" sz="2400" b="1" dirty="0" smtClean="0"/>
              <a:t>FOKUS NA RJEŠENJA</a:t>
            </a:r>
            <a:endParaRPr lang="en-US" sz="2400" b="1" dirty="0"/>
          </a:p>
        </p:txBody>
      </p:sp>
      <p:sp>
        <p:nvSpPr>
          <p:cNvPr id="17" name="Rectangle 16"/>
          <p:cNvSpPr/>
          <p:nvPr/>
        </p:nvSpPr>
        <p:spPr>
          <a:xfrm>
            <a:off x="10878455" y="6225878"/>
            <a:ext cx="45638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s-Latn-B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POŠTOVANJE I PROFESIONALNOST</a:t>
            </a:r>
            <a:endParaRPr lang="bs-Latn-B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9372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24400" y="647700"/>
            <a:ext cx="8229600" cy="1143000"/>
          </a:xfrm>
          <a:solidFill>
            <a:srgbClr val="FFCC99"/>
          </a:solidFill>
        </p:spPr>
        <p:txBody>
          <a:bodyPr/>
          <a:lstStyle/>
          <a:p>
            <a:r>
              <a:rPr lang="bs-Latn-BA" dirty="0" smtClean="0"/>
              <a:t>ZAKLJUČAK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95400" y="2400300"/>
            <a:ext cx="15697200" cy="716280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Efikasna komunikacija između nastavnika i roditelja nije samo profesionalna obaveza, već ključni alat za stvaranje kvalitetnog i podsticajnog obrazovnog okruženja. </a:t>
            </a:r>
            <a:endParaRPr lang="bs-Latn-BA" dirty="0" smtClean="0"/>
          </a:p>
          <a:p>
            <a:endParaRPr lang="bs-Latn-BA" dirty="0"/>
          </a:p>
          <a:p>
            <a:r>
              <a:rPr lang="bs-Latn-BA" dirty="0" smtClean="0"/>
              <a:t>Ona </a:t>
            </a:r>
            <a:r>
              <a:rPr lang="bs-Latn-BA" dirty="0"/>
              <a:t>zahtijeva svjesno planiranje, razvijene komunikacijske vještine i spremnost nastavnika da preuzme aktivnu ulogu u izgradnji odnosa zasnovanih na povjerenju i međusobnom poštovanju.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bs-Latn-BA" dirty="0"/>
              <a:t>U praksi, upravo način na koji nastavnik komunicira s roditeljima često određuje uspješnost saradnje</a:t>
            </a:r>
            <a:r>
              <a:rPr lang="bs-Latn-BA" dirty="0" smtClean="0"/>
              <a:t>.</a:t>
            </a:r>
          </a:p>
          <a:p>
            <a:endParaRPr lang="bs-Latn-BA" dirty="0"/>
          </a:p>
          <a:p>
            <a:r>
              <a:rPr lang="bs-Latn-BA" dirty="0" smtClean="0"/>
              <a:t> </a:t>
            </a:r>
            <a:r>
              <a:rPr lang="bs-Latn-BA" dirty="0"/>
              <a:t>Jasnoća, smirenost, dosljednost i fokus na dobrobit učenika omogućavaju da i zahtjevne situacije budu riješene konstruktivno, bez produbljivanja konflikta. Istovremeno, pravovremena i pozitivna komunikacija doprinosi stvaranju partnerskog odnosa u kojem roditelji postaju saveznici, a ne suprotstavljena strana.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bs-Latn-BA" dirty="0"/>
              <a:t>K</a:t>
            </a:r>
            <a:r>
              <a:rPr lang="bs-Latn-BA" dirty="0" smtClean="0"/>
              <a:t>valitetna </a:t>
            </a:r>
            <a:r>
              <a:rPr lang="bs-Latn-BA" dirty="0"/>
              <a:t>komunikacija ne podrazumijeva sama po sebi, već se kontinuirano razvija kroz iskustvo, refleksiju i profesionalno usavršavanje. Nastavnik koji svjesno unapređuje svoje komunikacijske kompetencije ne samo da olakšava vlastiti rad, nego direktno utiče na uspjeh i dobrobit učenika.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100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7E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95810">
            <a:off x="825409" y="8429091"/>
            <a:ext cx="1314673" cy="1658417"/>
          </a:xfrm>
          <a:custGeom>
            <a:avLst/>
            <a:gdLst/>
            <a:ahLst/>
            <a:cxnLst/>
            <a:rect l="l" t="t" r="r" b="b"/>
            <a:pathLst>
              <a:path w="1314673" h="1658417">
                <a:moveTo>
                  <a:pt x="0" y="0"/>
                </a:moveTo>
                <a:lnTo>
                  <a:pt x="1314672" y="0"/>
                </a:lnTo>
                <a:lnTo>
                  <a:pt x="1314672" y="1658418"/>
                </a:lnTo>
                <a:lnTo>
                  <a:pt x="0" y="16584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80370">
            <a:off x="13396543" y="1892823"/>
            <a:ext cx="3750498" cy="6719134"/>
          </a:xfrm>
          <a:custGeom>
            <a:avLst/>
            <a:gdLst/>
            <a:ahLst/>
            <a:cxnLst/>
            <a:rect l="l" t="t" r="r" b="b"/>
            <a:pathLst>
              <a:path w="3750498" h="6719134">
                <a:moveTo>
                  <a:pt x="0" y="0"/>
                </a:moveTo>
                <a:lnTo>
                  <a:pt x="3750498" y="0"/>
                </a:lnTo>
                <a:lnTo>
                  <a:pt x="3750498" y="6719133"/>
                </a:lnTo>
                <a:lnTo>
                  <a:pt x="0" y="67191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500069" y="335871"/>
            <a:ext cx="2443539" cy="1292854"/>
          </a:xfrm>
          <a:custGeom>
            <a:avLst/>
            <a:gdLst/>
            <a:ahLst/>
            <a:cxnLst/>
            <a:rect l="l" t="t" r="r" b="b"/>
            <a:pathLst>
              <a:path w="2443539" h="1292854">
                <a:moveTo>
                  <a:pt x="0" y="0"/>
                </a:moveTo>
                <a:lnTo>
                  <a:pt x="2443539" y="0"/>
                </a:lnTo>
                <a:lnTo>
                  <a:pt x="2443539" y="1292854"/>
                </a:lnTo>
                <a:lnTo>
                  <a:pt x="0" y="12928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28600" y="-1762054"/>
            <a:ext cx="6705600" cy="4391443"/>
          </a:xfrm>
          <a:custGeom>
            <a:avLst/>
            <a:gdLst/>
            <a:ahLst/>
            <a:cxnLst/>
            <a:rect l="l" t="t" r="r" b="b"/>
            <a:pathLst>
              <a:path w="5855257" h="4391443">
                <a:moveTo>
                  <a:pt x="0" y="0"/>
                </a:moveTo>
                <a:lnTo>
                  <a:pt x="5855257" y="0"/>
                </a:lnTo>
                <a:lnTo>
                  <a:pt x="5855257" y="4391443"/>
                </a:lnTo>
                <a:lnTo>
                  <a:pt x="0" y="43914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s-Latn-BA" sz="4800" dirty="0" smtClean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bs-Latn-BA" sz="48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bs-Latn-BA" sz="4800" dirty="0" smtClean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bs-Latn-BA" sz="48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Komunikacija s roditeljima nekad i sad</a:t>
            </a:r>
            <a:endParaRPr lang="en-US" sz="48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05800" y="570743"/>
            <a:ext cx="8305800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3299"/>
              </a:lnSpc>
              <a:buFont typeface="Arial" pitchFamily="34" charset="0"/>
              <a:buChar char="•"/>
            </a:pPr>
            <a:r>
              <a:rPr lang="vi-VN" sz="2400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Komunikacija s roditeljima ključ je uspjeha </a:t>
            </a:r>
            <a:r>
              <a:rPr lang="vi-VN" sz="2400" dirty="0" smtClean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učenika.</a:t>
            </a:r>
            <a:endParaRPr lang="bs-Latn-BA" sz="2400" dirty="0" smtClean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42900" indent="-342900">
              <a:lnSpc>
                <a:spcPts val="3299"/>
              </a:lnSpc>
              <a:buFont typeface="Arial" pitchFamily="34" charset="0"/>
              <a:buChar char="•"/>
            </a:pPr>
            <a:endParaRPr lang="bs-Latn-BA" sz="2400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342900" indent="-342900">
              <a:lnSpc>
                <a:spcPts val="3299"/>
              </a:lnSpc>
              <a:buFont typeface="Arial" pitchFamily="34" charset="0"/>
              <a:buChar char="•"/>
            </a:pPr>
            <a:r>
              <a:rPr lang="vi-VN" sz="2400" dirty="0" smtClean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Bez </a:t>
            </a:r>
            <a:r>
              <a:rPr lang="vi-VN" sz="2400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nje se često može razviti odnos „Mi protiv Njih” između učitelja i roditelja. </a:t>
            </a:r>
          </a:p>
          <a:p>
            <a:pPr>
              <a:lnSpc>
                <a:spcPts val="3299"/>
              </a:lnSpc>
            </a:pPr>
            <a:endParaRPr lang="en-US" sz="2199" u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351721" y="3525587"/>
            <a:ext cx="4912406" cy="5501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ts val="3299"/>
              </a:lnSpc>
              <a:spcBef>
                <a:spcPct val="0"/>
              </a:spcBef>
            </a:pPr>
            <a:r>
              <a:rPr lang="vi-VN" sz="2199" dirty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U 20. stoljeću katkad je bilo teško doprijeti do roditelja, jer je komunikacija bila ograničena na poštu i telefon</a:t>
            </a:r>
            <a:r>
              <a:rPr lang="vi-VN" sz="2199" dirty="0" smtClean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r>
              <a:rPr lang="bs-Latn-BA" sz="2199" dirty="0">
                <a:solidFill>
                  <a:srgbClr val="FFFFFF"/>
                </a:solidFill>
                <a:latin typeface="Questrial" charset="0"/>
                <a:ea typeface="Questrial"/>
                <a:cs typeface="Questrial"/>
                <a:sym typeface="Questrial"/>
              </a:rPr>
              <a:t> </a:t>
            </a:r>
            <a:endParaRPr lang="bs-Latn-BA" sz="2199" dirty="0" smtClean="0">
              <a:solidFill>
                <a:srgbClr val="FFFFFF"/>
              </a:solidFill>
              <a:latin typeface="Questrial" charset="0"/>
              <a:ea typeface="Questrial"/>
              <a:cs typeface="Questrial"/>
              <a:sym typeface="Questrial"/>
            </a:endParaRPr>
          </a:p>
          <a:p>
            <a:pPr marL="0" lvl="1">
              <a:lnSpc>
                <a:spcPts val="3299"/>
              </a:lnSpc>
              <a:spcBef>
                <a:spcPct val="0"/>
              </a:spcBef>
            </a:pPr>
            <a:endParaRPr lang="bs-Latn-BA" sz="2199" dirty="0">
              <a:solidFill>
                <a:srgbClr val="FFFFFF"/>
              </a:solidFill>
              <a:latin typeface="Questrial" charset="0"/>
              <a:sym typeface="Questrial"/>
            </a:endParaRPr>
          </a:p>
          <a:p>
            <a:pPr marL="0" lvl="1">
              <a:lnSpc>
                <a:spcPts val="3299"/>
              </a:lnSpc>
              <a:spcBef>
                <a:spcPct val="0"/>
              </a:spcBef>
            </a:pPr>
            <a:r>
              <a:rPr lang="bs-Latn-BA" sz="2400" dirty="0" smtClean="0">
                <a:solidFill>
                  <a:schemeClr val="bg1"/>
                </a:solidFill>
                <a:latin typeface="Questrial" charset="0"/>
              </a:rPr>
              <a:t>Probleme </a:t>
            </a:r>
            <a:r>
              <a:rPr lang="bs-Latn-BA" sz="2400" dirty="0">
                <a:solidFill>
                  <a:schemeClr val="bg1"/>
                </a:solidFill>
                <a:latin typeface="Questrial" charset="0"/>
              </a:rPr>
              <a:t>je stvarala dostupnost roditelja i učitelja zbog nefleksibilnih radnih sati. </a:t>
            </a:r>
            <a:endParaRPr lang="bs-Latn-BA" sz="2400" dirty="0" smtClean="0">
              <a:solidFill>
                <a:schemeClr val="bg1"/>
              </a:solidFill>
              <a:latin typeface="Questrial" charset="0"/>
            </a:endParaRPr>
          </a:p>
          <a:p>
            <a:pPr marL="0" lvl="1">
              <a:lnSpc>
                <a:spcPts val="3299"/>
              </a:lnSpc>
              <a:spcBef>
                <a:spcPct val="0"/>
              </a:spcBef>
            </a:pPr>
            <a:endParaRPr lang="bs-Latn-BA" sz="2400" dirty="0">
              <a:solidFill>
                <a:schemeClr val="bg1"/>
              </a:solidFill>
              <a:latin typeface="Questrial" charset="0"/>
            </a:endParaRPr>
          </a:p>
          <a:p>
            <a:pPr marL="0" lvl="1">
              <a:lnSpc>
                <a:spcPts val="3299"/>
              </a:lnSpc>
              <a:spcBef>
                <a:spcPct val="0"/>
              </a:spcBef>
            </a:pPr>
            <a:r>
              <a:rPr lang="bs-Latn-BA" sz="2400" dirty="0" smtClean="0">
                <a:solidFill>
                  <a:schemeClr val="bg1"/>
                </a:solidFill>
                <a:latin typeface="Questrial" charset="0"/>
              </a:rPr>
              <a:t>Djeca </a:t>
            </a:r>
            <a:r>
              <a:rPr lang="bs-Latn-BA" sz="2400" dirty="0">
                <a:solidFill>
                  <a:schemeClr val="bg1"/>
                </a:solidFill>
                <a:latin typeface="Questrial" charset="0"/>
              </a:rPr>
              <a:t>su se užasavala </a:t>
            </a:r>
            <a:r>
              <a:rPr lang="bs-Latn-BA" sz="2400" dirty="0" smtClean="0">
                <a:solidFill>
                  <a:schemeClr val="bg1"/>
                </a:solidFill>
                <a:latin typeface="Questrial" charset="0"/>
              </a:rPr>
              <a:t>učiteljevog </a:t>
            </a:r>
            <a:r>
              <a:rPr lang="bs-Latn-BA" sz="2400" dirty="0">
                <a:solidFill>
                  <a:schemeClr val="bg1"/>
                </a:solidFill>
                <a:latin typeface="Questrial" charset="0"/>
              </a:rPr>
              <a:t>telefonskog poziva njihovim roditeljima, znajući da ne postoji „dobar poziv”. </a:t>
            </a:r>
            <a:endParaRPr lang="bs-Latn-BA" sz="2400" dirty="0" smtClean="0">
              <a:solidFill>
                <a:schemeClr val="bg1"/>
              </a:solidFill>
              <a:latin typeface="Questrial" charset="0"/>
            </a:endParaRPr>
          </a:p>
          <a:p>
            <a:pPr marL="0" lvl="1">
              <a:lnSpc>
                <a:spcPts val="3299"/>
              </a:lnSpc>
              <a:spcBef>
                <a:spcPct val="0"/>
              </a:spcBef>
            </a:pPr>
            <a:endParaRPr lang="en-US" sz="2199" u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32902" y="3525587"/>
            <a:ext cx="48354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400" dirty="0">
                <a:solidFill>
                  <a:schemeClr val="bg1"/>
                </a:solidFill>
                <a:latin typeface="Questrial" charset="0"/>
              </a:rPr>
              <a:t>Tehnologija u 21. stoljeću omogućila je učiteljima učinkovitiju komunikaciju s </a:t>
            </a:r>
            <a:r>
              <a:rPr lang="bs-Latn-BA" sz="2400" dirty="0" smtClean="0">
                <a:solidFill>
                  <a:schemeClr val="bg1"/>
                </a:solidFill>
                <a:latin typeface="Questrial" charset="0"/>
              </a:rPr>
              <a:t>roditeljima.</a:t>
            </a:r>
          </a:p>
          <a:p>
            <a:endParaRPr lang="bs-Latn-BA" sz="2400" dirty="0" smtClean="0">
              <a:solidFill>
                <a:schemeClr val="bg1"/>
              </a:solidFill>
              <a:latin typeface="Questrial" charset="0"/>
            </a:endParaRPr>
          </a:p>
          <a:p>
            <a:r>
              <a:rPr lang="bs-Latn-BA" sz="2400" dirty="0" smtClean="0">
                <a:solidFill>
                  <a:schemeClr val="bg1"/>
                </a:solidFill>
                <a:latin typeface="Questrial" charset="0"/>
              </a:rPr>
              <a:t>Savremena </a:t>
            </a:r>
            <a:r>
              <a:rPr lang="bs-Latn-BA" sz="2400" dirty="0">
                <a:solidFill>
                  <a:schemeClr val="bg1"/>
                </a:solidFill>
                <a:latin typeface="Questrial" charset="0"/>
              </a:rPr>
              <a:t>škola funkcioniše kao složen sistem odnosa u kojem se prepliću obrazovne, odgojne i socijalne uloge. </a:t>
            </a:r>
            <a:endParaRPr lang="bs-Latn-BA" sz="2400" dirty="0" smtClean="0">
              <a:solidFill>
                <a:schemeClr val="bg1"/>
              </a:solidFill>
              <a:latin typeface="Questrial" charset="0"/>
            </a:endParaRPr>
          </a:p>
          <a:p>
            <a:endParaRPr lang="bs-Latn-BA" sz="2400" dirty="0">
              <a:solidFill>
                <a:schemeClr val="bg1"/>
              </a:solidFill>
              <a:latin typeface="Questrial" charset="0"/>
            </a:endParaRPr>
          </a:p>
          <a:p>
            <a:r>
              <a:rPr lang="bs-Latn-BA" sz="2400" dirty="0" smtClean="0">
                <a:solidFill>
                  <a:schemeClr val="bg1"/>
                </a:solidFill>
                <a:latin typeface="Questrial" charset="0"/>
              </a:rPr>
              <a:t>U </a:t>
            </a:r>
            <a:r>
              <a:rPr lang="bs-Latn-BA" sz="2400" dirty="0">
                <a:solidFill>
                  <a:schemeClr val="bg1"/>
                </a:solidFill>
                <a:latin typeface="Questrial" charset="0"/>
              </a:rPr>
              <a:t>tom kontekstu, nastavnik nije samo prenosilac znanja, već i komunikator, organizator saradnje i posrednik između škole i porodice. </a:t>
            </a:r>
            <a:endParaRPr lang="en-US" sz="2400" dirty="0">
              <a:solidFill>
                <a:schemeClr val="bg1"/>
              </a:solidFill>
              <a:latin typeface="Quest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C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44710" y="4614782"/>
            <a:ext cx="948582" cy="651551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827607" y="4196607"/>
            <a:ext cx="3721777" cy="1487900"/>
          </a:xfrm>
          <a:custGeom>
            <a:avLst/>
            <a:gdLst/>
            <a:ahLst/>
            <a:cxnLst/>
            <a:rect l="l" t="t" r="r" b="b"/>
            <a:pathLst>
              <a:path w="3721777" h="1487900">
                <a:moveTo>
                  <a:pt x="0" y="0"/>
                </a:moveTo>
                <a:lnTo>
                  <a:pt x="3721778" y="0"/>
                </a:lnTo>
                <a:lnTo>
                  <a:pt x="3721778" y="1487900"/>
                </a:lnTo>
                <a:lnTo>
                  <a:pt x="0" y="1487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s-Latn-BA" dirty="0" smtClean="0">
              <a:solidFill>
                <a:schemeClr val="bg1"/>
              </a:solidFill>
              <a:latin typeface="Secular One" charset="-79"/>
              <a:cs typeface="Secular One" charset="-79"/>
            </a:endParaRPr>
          </a:p>
          <a:p>
            <a:endParaRPr lang="bs-Latn-BA" dirty="0">
              <a:solidFill>
                <a:schemeClr val="bg1"/>
              </a:solidFill>
              <a:latin typeface="Secular One" charset="-79"/>
              <a:cs typeface="Secular One" charset="-79"/>
            </a:endParaRPr>
          </a:p>
          <a:p>
            <a:pPr algn="ctr"/>
            <a:r>
              <a:rPr lang="bs-Latn-BA" sz="3000" dirty="0" smtClean="0">
                <a:solidFill>
                  <a:schemeClr val="bg1"/>
                </a:solidFill>
                <a:latin typeface="Secular One" charset="-79"/>
                <a:cs typeface="Secular One" charset="-79"/>
              </a:rPr>
              <a:t>INFORMATIVNU</a:t>
            </a:r>
            <a:endParaRPr lang="en-US" sz="3000" dirty="0">
              <a:solidFill>
                <a:schemeClr val="bg1"/>
              </a:solidFill>
              <a:latin typeface="Secular One" charset="-79"/>
              <a:cs typeface="Secular One" charset="-79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441473" y="4196607"/>
            <a:ext cx="3721777" cy="1487900"/>
          </a:xfrm>
          <a:custGeom>
            <a:avLst/>
            <a:gdLst/>
            <a:ahLst/>
            <a:cxnLst/>
            <a:rect l="l" t="t" r="r" b="b"/>
            <a:pathLst>
              <a:path w="3721777" h="1487900">
                <a:moveTo>
                  <a:pt x="0" y="0"/>
                </a:moveTo>
                <a:lnTo>
                  <a:pt x="3721777" y="0"/>
                </a:lnTo>
                <a:lnTo>
                  <a:pt x="3721777" y="1487900"/>
                </a:lnTo>
                <a:lnTo>
                  <a:pt x="0" y="14879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985079" y="4196607"/>
            <a:ext cx="3721777" cy="1487900"/>
          </a:xfrm>
          <a:custGeom>
            <a:avLst/>
            <a:gdLst/>
            <a:ahLst/>
            <a:cxnLst/>
            <a:rect l="l" t="t" r="r" b="b"/>
            <a:pathLst>
              <a:path w="3721777" h="1487900">
                <a:moveTo>
                  <a:pt x="0" y="0"/>
                </a:moveTo>
                <a:lnTo>
                  <a:pt x="3721778" y="0"/>
                </a:lnTo>
                <a:lnTo>
                  <a:pt x="3721778" y="1487900"/>
                </a:lnTo>
                <a:lnTo>
                  <a:pt x="0" y="14879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892117" y="4645282"/>
            <a:ext cx="411576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bs-Latn-BA" sz="3000" dirty="0" smtClean="0">
                <a:solidFill>
                  <a:srgbClr val="FFFFFF"/>
                </a:solidFill>
                <a:latin typeface="Secular One"/>
                <a:ea typeface="Secular One"/>
                <a:cs typeface="Secular One"/>
                <a:sym typeface="Secular One"/>
              </a:rPr>
              <a:t>PREVENTIVNU</a:t>
            </a:r>
            <a:endParaRPr lang="en-US" sz="3000" dirty="0">
              <a:solidFill>
                <a:srgbClr val="FFFFFF"/>
              </a:solidFill>
              <a:latin typeface="Secular One"/>
              <a:ea typeface="Secular One"/>
              <a:cs typeface="Secular One"/>
              <a:sym typeface="Secular One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88848" y="4614782"/>
            <a:ext cx="948582" cy="65155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87709" y="5872350"/>
            <a:ext cx="5431292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  <a:spcBef>
                <a:spcPct val="0"/>
              </a:spcBef>
            </a:pPr>
            <a:r>
              <a:rPr lang="en-US" sz="3200" dirty="0" err="1" smtClean="0">
                <a:latin typeface="Questrial"/>
                <a:ea typeface="Questrial"/>
                <a:cs typeface="Questrial"/>
                <a:sym typeface="Questrial"/>
              </a:rPr>
              <a:t>razmjena</a:t>
            </a:r>
            <a:r>
              <a:rPr lang="en-US" sz="3200" dirty="0" smtClean="0"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200" dirty="0" err="1">
                <a:latin typeface="Questrial"/>
                <a:ea typeface="Questrial"/>
                <a:cs typeface="Questrial"/>
                <a:sym typeface="Questrial"/>
              </a:rPr>
              <a:t>podataka</a:t>
            </a:r>
            <a:r>
              <a:rPr lang="en-US" sz="3200" dirty="0">
                <a:latin typeface="Questrial"/>
                <a:ea typeface="Questrial"/>
                <a:cs typeface="Questrial"/>
                <a:sym typeface="Questrial"/>
              </a:rPr>
              <a:t> o </a:t>
            </a:r>
            <a:r>
              <a:rPr lang="en-US" sz="3200" dirty="0" err="1">
                <a:latin typeface="Questrial"/>
                <a:ea typeface="Questrial"/>
                <a:cs typeface="Questrial"/>
                <a:sym typeface="Questrial"/>
              </a:rPr>
              <a:t>učeniku</a:t>
            </a:r>
            <a:endParaRPr lang="en-US" sz="3200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441473" y="5872350"/>
            <a:ext cx="5363050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US" sz="3200" dirty="0" err="1" smtClean="0">
                <a:solidFill>
                  <a:srgbClr val="191919"/>
                </a:solidFill>
                <a:latin typeface="Questrial"/>
                <a:ea typeface="Questrial"/>
                <a:cs typeface="Questrial"/>
                <a:sym typeface="Questrial"/>
              </a:rPr>
              <a:t>rano</a:t>
            </a:r>
            <a:r>
              <a:rPr lang="en-US" sz="3200" dirty="0" smtClean="0">
                <a:solidFill>
                  <a:srgbClr val="191919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Questrial"/>
                <a:ea typeface="Questrial"/>
                <a:cs typeface="Questrial"/>
                <a:sym typeface="Questrial"/>
              </a:rPr>
              <a:t>uočavanje</a:t>
            </a:r>
            <a:r>
              <a:rPr lang="en-US" sz="3200" dirty="0">
                <a:solidFill>
                  <a:srgbClr val="191919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3200" dirty="0" err="1">
                <a:solidFill>
                  <a:srgbClr val="191919"/>
                </a:solidFill>
                <a:latin typeface="Questrial"/>
                <a:ea typeface="Questrial"/>
                <a:cs typeface="Questrial"/>
                <a:sym typeface="Questrial"/>
              </a:rPr>
              <a:t>problema</a:t>
            </a:r>
            <a:endParaRPr lang="en-US" sz="3200" dirty="0">
              <a:solidFill>
                <a:srgbClr val="191919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985078" y="5872350"/>
            <a:ext cx="5998121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bs-Latn-BA" sz="3200" dirty="0" smtClean="0">
                <a:latin typeface="Questrial" charset="0"/>
                <a:sym typeface="Questrial"/>
              </a:rPr>
              <a:t>podrška učenikovog napretka</a:t>
            </a:r>
            <a:endParaRPr lang="en-US" sz="2800" dirty="0">
              <a:solidFill>
                <a:srgbClr val="191919"/>
              </a:solidFill>
              <a:latin typeface="Questrial" charset="0"/>
              <a:ea typeface="Questrial"/>
              <a:cs typeface="Questrial"/>
              <a:sym typeface="Questrial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630257" y="4645282"/>
            <a:ext cx="411576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bs-Latn-BA" sz="3000" dirty="0" smtClean="0">
                <a:solidFill>
                  <a:srgbClr val="FFFFFF"/>
                </a:solidFill>
                <a:latin typeface="Secular One"/>
                <a:ea typeface="Secular One"/>
                <a:cs typeface="Secular One"/>
                <a:sym typeface="Secular One"/>
              </a:rPr>
              <a:t>RAZVOJNU</a:t>
            </a:r>
            <a:endParaRPr lang="en-US" sz="3000" dirty="0">
              <a:solidFill>
                <a:srgbClr val="FFFFFF"/>
              </a:solidFill>
              <a:latin typeface="Secular One"/>
              <a:ea typeface="Secular One"/>
              <a:cs typeface="Secular One"/>
              <a:sym typeface="Secular One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33020" y="876300"/>
            <a:ext cx="16230600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pl-PL" sz="8000" dirty="0">
                <a:solidFill>
                  <a:schemeClr val="bg1"/>
                </a:solidFill>
                <a:latin typeface="Questrial" charset="0"/>
                <a:ea typeface="Nunito Sans Black"/>
                <a:cs typeface="Nunito Sans Black"/>
                <a:sym typeface="Nunito Sans Black"/>
              </a:rPr>
              <a:t>Komunikacija u ovom odnosu ima nekoliko ključnih funkcija:</a:t>
            </a:r>
            <a:endParaRPr lang="en-US" sz="8000" dirty="0">
              <a:solidFill>
                <a:schemeClr val="bg1"/>
              </a:solidFill>
              <a:latin typeface="Questrial" charset="0"/>
              <a:ea typeface="Nunito Sans Black"/>
              <a:cs typeface="Nunito Sans Black"/>
              <a:sym typeface="Nunito Sans Black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739" y="7124700"/>
            <a:ext cx="408099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6"/>
          <p:cNvSpPr txBox="1"/>
          <p:nvPr/>
        </p:nvSpPr>
        <p:spPr>
          <a:xfrm>
            <a:off x="7290439" y="7655495"/>
            <a:ext cx="411576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bs-Latn-BA" sz="3000" dirty="0" smtClean="0">
                <a:solidFill>
                  <a:srgbClr val="FFFFFF"/>
                </a:solidFill>
                <a:latin typeface="Secular One"/>
                <a:ea typeface="Secular One"/>
                <a:cs typeface="Secular One"/>
                <a:sym typeface="Secular One"/>
              </a:rPr>
              <a:t>SOCIJALNU</a:t>
            </a:r>
            <a:endParaRPr lang="en-US" sz="3000" dirty="0">
              <a:solidFill>
                <a:srgbClr val="FFFFFF"/>
              </a:solidFill>
              <a:latin typeface="Secular One"/>
              <a:ea typeface="Secular One"/>
              <a:cs typeface="Secular One"/>
              <a:sym typeface="Secular One"/>
            </a:endParaRPr>
          </a:p>
        </p:txBody>
      </p:sp>
      <p:sp>
        <p:nvSpPr>
          <p:cNvPr id="16" name="TextBox 11"/>
          <p:cNvSpPr txBox="1"/>
          <p:nvPr/>
        </p:nvSpPr>
        <p:spPr>
          <a:xfrm>
            <a:off x="6441473" y="9019903"/>
            <a:ext cx="5286964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bs-Latn-BA" sz="3200" dirty="0" smtClean="0">
                <a:latin typeface="Questrial" charset="0"/>
                <a:sym typeface="Questrial"/>
              </a:rPr>
              <a:t>izgradnja odnosa i povjerenja</a:t>
            </a:r>
            <a:endParaRPr lang="en-US" sz="2800" dirty="0">
              <a:solidFill>
                <a:srgbClr val="191919"/>
              </a:solidFill>
              <a:latin typeface="Questrial" charset="0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866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94" y="2857500"/>
            <a:ext cx="5257800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1028700"/>
            <a:ext cx="10591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4800" b="1" dirty="0"/>
              <a:t>ZAŠTO NAJČEŠĆE DOLAZI DO SUKOBA NA RELACIJI RODITELJ- UČITELJ?</a:t>
            </a:r>
            <a:endParaRPr lang="en-US" sz="4800" b="1" dirty="0"/>
          </a:p>
        </p:txBody>
      </p:sp>
      <p:sp>
        <p:nvSpPr>
          <p:cNvPr id="3" name="Rectangle 2"/>
          <p:cNvSpPr/>
          <p:nvPr/>
        </p:nvSpPr>
        <p:spPr>
          <a:xfrm>
            <a:off x="6896100" y="2738846"/>
            <a:ext cx="9867900" cy="6555641"/>
          </a:xfrm>
          <a:prstGeom prst="rect">
            <a:avLst/>
          </a:prstGeom>
          <a:solidFill>
            <a:srgbClr val="FFCC99"/>
          </a:solidFill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err="1">
                <a:latin typeface="Questrial" charset="0"/>
                <a:cs typeface="Secular One" charset="-79"/>
              </a:rPr>
              <a:t>Istraživanja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pokazuju</a:t>
            </a:r>
            <a:r>
              <a:rPr lang="en-US" sz="2800" dirty="0">
                <a:latin typeface="Questrial" charset="0"/>
                <a:cs typeface="Secular One" charset="-79"/>
              </a:rPr>
              <a:t>  da </a:t>
            </a:r>
            <a:r>
              <a:rPr lang="en-US" sz="2800" dirty="0" err="1">
                <a:latin typeface="Questrial" charset="0"/>
                <a:cs typeface="Secular One" charset="-79"/>
              </a:rPr>
              <a:t>učitelji</a:t>
            </a:r>
            <a:r>
              <a:rPr lang="en-US" sz="2800" dirty="0">
                <a:latin typeface="Questrial" charset="0"/>
                <a:cs typeface="Secular One" charset="-79"/>
              </a:rPr>
              <a:t> i </a:t>
            </a:r>
            <a:r>
              <a:rPr lang="en-US" sz="2800" dirty="0" err="1">
                <a:latin typeface="Questrial" charset="0"/>
                <a:cs typeface="Secular One" charset="-79"/>
              </a:rPr>
              <a:t>roditelji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vrlo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različito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gledaju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uzroke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nediscipliniranog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ponašanja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učenika</a:t>
            </a:r>
            <a:r>
              <a:rPr lang="en-US" sz="2800" dirty="0">
                <a:latin typeface="Questrial" charset="0"/>
                <a:cs typeface="Secular One" charset="-79"/>
              </a:rPr>
              <a:t> (</a:t>
            </a:r>
            <a:r>
              <a:rPr lang="en-US" sz="2800" dirty="0" err="1">
                <a:latin typeface="Questrial" charset="0"/>
                <a:cs typeface="Secular One" charset="-79"/>
              </a:rPr>
              <a:t>učitelji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krive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roditelje</a:t>
            </a:r>
            <a:r>
              <a:rPr lang="en-US" sz="2800" dirty="0">
                <a:latin typeface="Questrial" charset="0"/>
                <a:cs typeface="Secular One" charset="-79"/>
              </a:rPr>
              <a:t>, a </a:t>
            </a:r>
            <a:r>
              <a:rPr lang="en-US" sz="2800" dirty="0" err="1">
                <a:latin typeface="Questrial" charset="0"/>
                <a:cs typeface="Secular One" charset="-79"/>
              </a:rPr>
              <a:t>roditelji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 smtClean="0">
                <a:latin typeface="Questrial" charset="0"/>
                <a:cs typeface="Secular One" charset="-79"/>
              </a:rPr>
              <a:t>učitelje</a:t>
            </a:r>
            <a:r>
              <a:rPr lang="en-US" sz="2800" dirty="0" smtClean="0">
                <a:latin typeface="Questrial" charset="0"/>
                <a:cs typeface="Secular One" charset="-79"/>
              </a:rPr>
              <a:t>)</a:t>
            </a:r>
            <a:r>
              <a:rPr lang="bs-Latn-BA" sz="2800" dirty="0" smtClean="0">
                <a:latin typeface="Questrial" charset="0"/>
                <a:cs typeface="Secular One" charset="-79"/>
              </a:rPr>
              <a:t>. </a:t>
            </a:r>
          </a:p>
          <a:p>
            <a:endParaRPr lang="bs-Latn-BA" sz="2800" dirty="0">
              <a:latin typeface="Questrial" charset="0"/>
              <a:cs typeface="Secular One" charset="-79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 smtClean="0">
                <a:latin typeface="Questrial" charset="0"/>
                <a:cs typeface="Secular One" charset="-79"/>
              </a:rPr>
              <a:t>Roditelji</a:t>
            </a:r>
            <a:r>
              <a:rPr lang="en-US" sz="2800" dirty="0" smtClean="0">
                <a:latin typeface="Questrial" charset="0"/>
                <a:cs typeface="Secular One" charset="-79"/>
              </a:rPr>
              <a:t> </a:t>
            </a:r>
            <a:r>
              <a:rPr lang="en-US" sz="2800" dirty="0">
                <a:latin typeface="Questrial" charset="0"/>
                <a:cs typeface="Secular One" charset="-79"/>
              </a:rPr>
              <a:t>i </a:t>
            </a:r>
            <a:r>
              <a:rPr lang="en-US" sz="2800" dirty="0" err="1" smtClean="0">
                <a:latin typeface="Questrial" charset="0"/>
                <a:cs typeface="Secular One" charset="-79"/>
              </a:rPr>
              <a:t>učitelji</a:t>
            </a:r>
            <a:r>
              <a:rPr lang="bs-Latn-BA" sz="2800" dirty="0" smtClean="0">
                <a:latin typeface="Questrial" charset="0"/>
                <a:cs typeface="Secular One" charset="-79"/>
              </a:rPr>
              <a:t> </a:t>
            </a:r>
            <a:r>
              <a:rPr lang="en-US" sz="2800" dirty="0" smtClean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imaju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različitu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perspektivu</a:t>
            </a:r>
            <a:r>
              <a:rPr lang="en-US" sz="2800" dirty="0">
                <a:latin typeface="Questrial" charset="0"/>
                <a:cs typeface="Secular One" charset="-79"/>
              </a:rPr>
              <a:t>. </a:t>
            </a:r>
            <a:r>
              <a:rPr lang="bs-Latn-BA" sz="2800" dirty="0" smtClean="0">
                <a:latin typeface="Questrial" charset="0"/>
                <a:cs typeface="Secular One" charset="-79"/>
              </a:rPr>
              <a:t>Di</a:t>
            </a:r>
            <a:r>
              <a:rPr lang="en-US" sz="2800" dirty="0" err="1" smtClean="0">
                <a:latin typeface="Questrial" charset="0"/>
                <a:cs typeface="Secular One" charset="-79"/>
              </a:rPr>
              <a:t>jete</a:t>
            </a:r>
            <a:r>
              <a:rPr lang="en-US" sz="2800" dirty="0" smtClean="0">
                <a:latin typeface="Questrial" charset="0"/>
                <a:cs typeface="Secular One" charset="-79"/>
              </a:rPr>
              <a:t> </a:t>
            </a:r>
            <a:r>
              <a:rPr lang="en-US" sz="2800" dirty="0">
                <a:latin typeface="Questrial" charset="0"/>
                <a:cs typeface="Secular One" charset="-79"/>
              </a:rPr>
              <a:t>se </a:t>
            </a:r>
            <a:r>
              <a:rPr lang="en-US" sz="2800" dirty="0" err="1">
                <a:latin typeface="Questrial" charset="0"/>
                <a:cs typeface="Secular One" charset="-79"/>
              </a:rPr>
              <a:t>može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jedan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način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ponašati</a:t>
            </a:r>
            <a:r>
              <a:rPr lang="en-US" sz="2800" dirty="0">
                <a:latin typeface="Questrial" charset="0"/>
                <a:cs typeface="Secular One" charset="-79"/>
              </a:rPr>
              <a:t> u </a:t>
            </a:r>
            <a:r>
              <a:rPr lang="en-US" sz="2800" dirty="0" err="1" smtClean="0">
                <a:latin typeface="Questrial" charset="0"/>
                <a:cs typeface="Secular One" charset="-79"/>
              </a:rPr>
              <a:t>kući</a:t>
            </a:r>
            <a:r>
              <a:rPr lang="bs-Latn-BA" sz="2800" dirty="0" smtClean="0">
                <a:latin typeface="Questrial" charset="0"/>
                <a:cs typeface="Secular One" charset="-79"/>
              </a:rPr>
              <a:t>, </a:t>
            </a:r>
            <a:r>
              <a:rPr lang="en-US" sz="2800" dirty="0" smtClean="0">
                <a:latin typeface="Questrial" charset="0"/>
                <a:cs typeface="Secular One" charset="-79"/>
              </a:rPr>
              <a:t>a </a:t>
            </a:r>
            <a:r>
              <a:rPr lang="en-US" sz="2800" dirty="0" err="1">
                <a:latin typeface="Questrial" charset="0"/>
                <a:cs typeface="Secular One" charset="-79"/>
              </a:rPr>
              <a:t>na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drugi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način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kad</a:t>
            </a:r>
            <a:r>
              <a:rPr lang="en-US" sz="2800" dirty="0">
                <a:latin typeface="Questrial" charset="0"/>
                <a:cs typeface="Secular One" charset="-79"/>
              </a:rPr>
              <a:t> je u </a:t>
            </a:r>
            <a:r>
              <a:rPr lang="en-US" sz="2800" dirty="0" err="1">
                <a:latin typeface="Questrial" charset="0"/>
                <a:cs typeface="Secular One" charset="-79"/>
              </a:rPr>
              <a:t>školi</a:t>
            </a:r>
            <a:r>
              <a:rPr lang="en-US" sz="2800" dirty="0">
                <a:latin typeface="Questrial" charset="0"/>
                <a:cs typeface="Secular One" charset="-79"/>
              </a:rPr>
              <a:t>; </a:t>
            </a:r>
            <a:r>
              <a:rPr lang="en-US" sz="2800" dirty="0" err="1">
                <a:latin typeface="Questrial" charset="0"/>
                <a:cs typeface="Secular One" charset="-79"/>
              </a:rPr>
              <a:t>čak</a:t>
            </a:r>
            <a:r>
              <a:rPr lang="en-US" sz="2800" dirty="0">
                <a:latin typeface="Questrial" charset="0"/>
                <a:cs typeface="Secular One" charset="-79"/>
              </a:rPr>
              <a:t> se i </a:t>
            </a:r>
            <a:r>
              <a:rPr lang="en-US" sz="2800" dirty="0" err="1">
                <a:latin typeface="Questrial" charset="0"/>
                <a:cs typeface="Secular One" charset="-79"/>
              </a:rPr>
              <a:t>na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nastavi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kod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 smtClean="0">
                <a:latin typeface="Questrial" charset="0"/>
                <a:cs typeface="Secular One" charset="-79"/>
              </a:rPr>
              <a:t>različitih</a:t>
            </a:r>
            <a:r>
              <a:rPr lang="bs-Latn-BA" sz="2800" dirty="0">
                <a:latin typeface="Questrial" charset="0"/>
                <a:cs typeface="Secular One" charset="-79"/>
              </a:rPr>
              <a:t> </a:t>
            </a:r>
            <a:r>
              <a:rPr lang="bs-Latn-BA" sz="2800" dirty="0" smtClean="0">
                <a:latin typeface="Questrial" charset="0"/>
                <a:cs typeface="Secular One" charset="-79"/>
              </a:rPr>
              <a:t>nastavnika</a:t>
            </a:r>
            <a:r>
              <a:rPr lang="en-US" sz="2800" dirty="0" smtClean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ponaša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bs-Latn-BA" sz="2800" dirty="0" smtClean="0">
                <a:latin typeface="Questrial" charset="0"/>
                <a:cs typeface="Secular One" charset="-79"/>
              </a:rPr>
              <a:t>drugačije</a:t>
            </a:r>
            <a:r>
              <a:rPr lang="bs-Latn-BA" sz="2800" dirty="0">
                <a:latin typeface="Questrial" charset="0"/>
                <a:cs typeface="Secular One" charset="-79"/>
              </a:rPr>
              <a:t> </a:t>
            </a:r>
            <a:r>
              <a:rPr lang="bs-Latn-BA" sz="2800" dirty="0" smtClean="0">
                <a:latin typeface="Questrial" charset="0"/>
                <a:cs typeface="Secular One" charset="-79"/>
              </a:rPr>
              <a:t>(</a:t>
            </a:r>
            <a:r>
              <a:rPr lang="en-US" sz="2800" dirty="0" err="1" smtClean="0">
                <a:latin typeface="Questrial" charset="0"/>
                <a:cs typeface="Secular One" charset="-79"/>
              </a:rPr>
              <a:t>vješto</a:t>
            </a:r>
            <a:r>
              <a:rPr lang="en-US" sz="2800" dirty="0" smtClean="0">
                <a:latin typeface="Questrial" charset="0"/>
                <a:cs typeface="Secular One" charset="-79"/>
              </a:rPr>
              <a:t> </a:t>
            </a:r>
            <a:r>
              <a:rPr lang="en-US" sz="2800" dirty="0">
                <a:latin typeface="Questrial" charset="0"/>
                <a:cs typeface="Secular One" charset="-79"/>
              </a:rPr>
              <a:t>se </a:t>
            </a:r>
            <a:r>
              <a:rPr lang="en-US" sz="2800" dirty="0" err="1">
                <a:latin typeface="Questrial" charset="0"/>
                <a:cs typeface="Secular One" charset="-79"/>
              </a:rPr>
              <a:t>prilagođavaju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postavljenim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 smtClean="0">
                <a:latin typeface="Questrial" charset="0"/>
                <a:cs typeface="Secular One" charset="-79"/>
              </a:rPr>
              <a:t>granicama</a:t>
            </a:r>
            <a:r>
              <a:rPr lang="bs-Latn-BA" sz="2800" dirty="0" smtClean="0">
                <a:latin typeface="Questrial" charset="0"/>
                <a:cs typeface="Secular One" charset="-79"/>
              </a:rPr>
              <a:t>)</a:t>
            </a:r>
            <a:r>
              <a:rPr lang="en-US" sz="2800" dirty="0" smtClean="0">
                <a:latin typeface="Questrial" charset="0"/>
                <a:cs typeface="Secular One" charset="-79"/>
              </a:rPr>
              <a:t>. </a:t>
            </a:r>
            <a:endParaRPr lang="bs-Latn-BA" sz="2800" dirty="0" smtClean="0">
              <a:latin typeface="Questrial" charset="0"/>
              <a:cs typeface="Secular One" charset="-79"/>
            </a:endParaRPr>
          </a:p>
          <a:p>
            <a:endParaRPr lang="en-US" sz="2800" dirty="0">
              <a:latin typeface="Questrial" charset="0"/>
              <a:cs typeface="Secular One" charset="-79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>
                <a:latin typeface="Questrial" charset="0"/>
                <a:cs typeface="Secular One" charset="-79"/>
              </a:rPr>
              <a:t>Različita</a:t>
            </a:r>
            <a:r>
              <a:rPr lang="en-US" sz="2800" dirty="0">
                <a:latin typeface="Questrial" charset="0"/>
                <a:cs typeface="Secular One" charset="-79"/>
              </a:rPr>
              <a:t> je i </a:t>
            </a:r>
            <a:r>
              <a:rPr lang="en-US" sz="2800" dirty="0" err="1">
                <a:latin typeface="Questrial" charset="0"/>
                <a:cs typeface="Secular One" charset="-79"/>
              </a:rPr>
              <a:t>interpretacija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nekog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učeničkog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ponašanja</a:t>
            </a:r>
            <a:r>
              <a:rPr lang="en-US" sz="2800" dirty="0">
                <a:latin typeface="Questrial" charset="0"/>
                <a:cs typeface="Secular One" charset="-79"/>
              </a:rPr>
              <a:t>, </a:t>
            </a:r>
            <a:r>
              <a:rPr lang="en-US" sz="2800" dirty="0" err="1">
                <a:latin typeface="Questrial" charset="0"/>
                <a:cs typeface="Secular One" charset="-79"/>
              </a:rPr>
              <a:t>kako</a:t>
            </a:r>
            <a:r>
              <a:rPr lang="en-US" sz="2800" dirty="0">
                <a:latin typeface="Questrial" charset="0"/>
                <a:cs typeface="Secular One" charset="-79"/>
              </a:rPr>
              <a:t> od </a:t>
            </a:r>
            <a:r>
              <a:rPr lang="en-US" sz="2800" dirty="0" err="1">
                <a:latin typeface="Questrial" charset="0"/>
                <a:cs typeface="Secular One" charset="-79"/>
              </a:rPr>
              <a:t>strane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različitih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učitelja</a:t>
            </a:r>
            <a:r>
              <a:rPr lang="en-US" sz="2800" dirty="0">
                <a:latin typeface="Questrial" charset="0"/>
                <a:cs typeface="Secular One" charset="-79"/>
              </a:rPr>
              <a:t>, </a:t>
            </a:r>
            <a:r>
              <a:rPr lang="en-US" sz="2800" dirty="0" err="1">
                <a:latin typeface="Questrial" charset="0"/>
                <a:cs typeface="Secular One" charset="-79"/>
              </a:rPr>
              <a:t>tako</a:t>
            </a:r>
            <a:r>
              <a:rPr lang="en-US" sz="2800" dirty="0">
                <a:latin typeface="Questrial" charset="0"/>
                <a:cs typeface="Secular One" charset="-79"/>
              </a:rPr>
              <a:t> i od </a:t>
            </a:r>
            <a:r>
              <a:rPr lang="en-US" sz="2800" dirty="0" err="1">
                <a:latin typeface="Questrial" charset="0"/>
                <a:cs typeface="Secular One" charset="-79"/>
              </a:rPr>
              <a:t>strane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 smtClean="0">
                <a:latin typeface="Questrial" charset="0"/>
                <a:cs typeface="Secular One" charset="-79"/>
              </a:rPr>
              <a:t>roditelja</a:t>
            </a:r>
            <a:r>
              <a:rPr lang="en-US" sz="2800" dirty="0">
                <a:latin typeface="Questrial" charset="0"/>
                <a:cs typeface="Secular One" charset="-79"/>
              </a:rPr>
              <a:t>. </a:t>
            </a:r>
            <a:r>
              <a:rPr lang="bs-Latn-BA" sz="2800" dirty="0" smtClean="0">
                <a:latin typeface="Questrial" charset="0"/>
                <a:cs typeface="Secular One" charset="-79"/>
              </a:rPr>
              <a:t> </a:t>
            </a:r>
            <a:r>
              <a:rPr lang="en-US" sz="2800" dirty="0" smtClean="0">
                <a:latin typeface="Questrial" charset="0"/>
                <a:cs typeface="Secular One" charset="-79"/>
              </a:rPr>
              <a:t>Ono </a:t>
            </a:r>
            <a:r>
              <a:rPr lang="en-US" sz="2800" dirty="0" err="1">
                <a:latin typeface="Questrial" charset="0"/>
                <a:cs typeface="Secular One" charset="-79"/>
              </a:rPr>
              <a:t>što</a:t>
            </a:r>
            <a:r>
              <a:rPr lang="en-US" sz="2800" dirty="0">
                <a:latin typeface="Questrial" charset="0"/>
                <a:cs typeface="Secular One" charset="-79"/>
              </a:rPr>
              <a:t> je </a:t>
            </a:r>
            <a:r>
              <a:rPr lang="en-US" sz="2800" dirty="0" err="1">
                <a:latin typeface="Questrial" charset="0"/>
                <a:cs typeface="Secular One" charset="-79"/>
              </a:rPr>
              <a:t>za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roditelja</a:t>
            </a:r>
            <a:r>
              <a:rPr lang="en-US" sz="2800" dirty="0">
                <a:latin typeface="Questrial" charset="0"/>
                <a:cs typeface="Secular One" charset="-79"/>
              </a:rPr>
              <a:t> „</a:t>
            </a:r>
            <a:r>
              <a:rPr lang="en-US" sz="2800" dirty="0" err="1">
                <a:latin typeface="Questrial" charset="0"/>
                <a:cs typeface="Secular One" charset="-79"/>
              </a:rPr>
              <a:t>malo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živahnije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ponašanje</a:t>
            </a:r>
            <a:r>
              <a:rPr lang="en-US" sz="2800" dirty="0">
                <a:latin typeface="Questrial" charset="0"/>
                <a:cs typeface="Secular One" charset="-79"/>
              </a:rPr>
              <a:t>“, </a:t>
            </a:r>
            <a:r>
              <a:rPr lang="en-US" sz="2800" dirty="0" err="1">
                <a:latin typeface="Questrial" charset="0"/>
                <a:cs typeface="Secular One" charset="-79"/>
              </a:rPr>
              <a:t>za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nekog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učitelja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može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biti</a:t>
            </a:r>
            <a:r>
              <a:rPr lang="en-US" sz="2800" dirty="0">
                <a:latin typeface="Questrial" charset="0"/>
                <a:cs typeface="Secular One" charset="-79"/>
              </a:rPr>
              <a:t> „</a:t>
            </a:r>
            <a:r>
              <a:rPr lang="en-US" sz="2800" dirty="0" err="1">
                <a:latin typeface="Questrial" charset="0"/>
                <a:cs typeface="Secular One" charset="-79"/>
              </a:rPr>
              <a:t>neodgojenost</a:t>
            </a:r>
            <a:r>
              <a:rPr lang="en-US" sz="2800" dirty="0">
                <a:latin typeface="Questrial" charset="0"/>
                <a:cs typeface="Secular One" charset="-79"/>
              </a:rPr>
              <a:t>“, a </a:t>
            </a:r>
            <a:r>
              <a:rPr lang="en-US" sz="2800" dirty="0" err="1">
                <a:latin typeface="Questrial" charset="0"/>
                <a:cs typeface="Secular One" charset="-79"/>
              </a:rPr>
              <a:t>neko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drugi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neće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na</a:t>
            </a:r>
            <a:r>
              <a:rPr lang="en-US" sz="2800" dirty="0">
                <a:latin typeface="Questrial" charset="0"/>
                <a:cs typeface="Secular One" charset="-79"/>
              </a:rPr>
              <a:t> to „</a:t>
            </a:r>
            <a:r>
              <a:rPr lang="en-US" sz="2800" dirty="0" err="1">
                <a:latin typeface="Questrial" charset="0"/>
                <a:cs typeface="Secular One" charset="-79"/>
              </a:rPr>
              <a:t>ni</a:t>
            </a:r>
            <a:r>
              <a:rPr lang="en-US" sz="2800" dirty="0">
                <a:latin typeface="Questrial" charset="0"/>
                <a:cs typeface="Secular One" charset="-79"/>
              </a:rPr>
              <a:t> </a:t>
            </a:r>
            <a:r>
              <a:rPr lang="en-US" sz="2800" dirty="0" err="1">
                <a:latin typeface="Questrial" charset="0"/>
                <a:cs typeface="Secular One" charset="-79"/>
              </a:rPr>
              <a:t>trepnuti</a:t>
            </a:r>
            <a:r>
              <a:rPr lang="en-US" sz="2800" dirty="0">
                <a:latin typeface="Questrial" charset="0"/>
                <a:cs typeface="Secular One" charset="-79"/>
              </a:rPr>
              <a:t>“. </a:t>
            </a:r>
          </a:p>
        </p:txBody>
      </p:sp>
    </p:spTree>
    <p:extLst>
      <p:ext uri="{BB962C8B-B14F-4D97-AF65-F5344CB8AC3E}">
        <p14:creationId xmlns:p14="http://schemas.microsoft.com/office/powerpoint/2010/main" val="2518881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876300"/>
            <a:ext cx="101123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4400" b="1" dirty="0">
                <a:latin typeface="Questrial" charset="0"/>
              </a:rPr>
              <a:t>IZAZOVI ODNOSA </a:t>
            </a:r>
            <a:r>
              <a:rPr lang="bs-Latn-BA" sz="4400" b="1" dirty="0" smtClean="0">
                <a:latin typeface="Questrial" charset="0"/>
              </a:rPr>
              <a:t> RODITELJ- </a:t>
            </a:r>
            <a:r>
              <a:rPr lang="bs-Latn-BA" sz="4400" b="1" dirty="0">
                <a:latin typeface="Questrial" charset="0"/>
              </a:rPr>
              <a:t>UČITELJ</a:t>
            </a:r>
            <a:endParaRPr lang="en-US" sz="4400" b="1" dirty="0">
              <a:latin typeface="Questrial" charset="0"/>
            </a:endParaRPr>
          </a:p>
        </p:txBody>
      </p:sp>
      <p:sp>
        <p:nvSpPr>
          <p:cNvPr id="7" name="Title 4"/>
          <p:cNvSpPr>
            <a:spLocks noGrp="1"/>
          </p:cNvSpPr>
          <p:nvPr>
            <p:ph idx="1"/>
          </p:nvPr>
        </p:nvSpPr>
        <p:spPr>
          <a:xfrm>
            <a:off x="1143000" y="2171700"/>
            <a:ext cx="15163800" cy="7315200"/>
          </a:xfrm>
          <a:solidFill>
            <a:srgbClr val="FFCC99"/>
          </a:solidFill>
        </p:spPr>
        <p:txBody>
          <a:bodyPr>
            <a:normAutofit/>
          </a:bodyPr>
          <a:lstStyle/>
          <a:p>
            <a:r>
              <a:rPr lang="bs-Latn-BA" dirty="0" smtClean="0"/>
              <a:t>Vođeni </a:t>
            </a:r>
            <a:r>
              <a:rPr lang="bs-Latn-BA" dirty="0"/>
              <a:t>neobjektivnim i nerealnim očekivanjima od svoje djece, a da bi došli do određenog cilja, </a:t>
            </a:r>
            <a:r>
              <a:rPr lang="bs-Latn-BA" dirty="0" smtClean="0"/>
              <a:t>roditelji često </a:t>
            </a:r>
            <a:r>
              <a:rPr lang="bs-Latn-BA" dirty="0"/>
              <a:t>posežu za raznoraznim konfliktnim situacijama narušavajući na taj način ne samo </a:t>
            </a:r>
            <a:r>
              <a:rPr lang="bs-Latn-BA" dirty="0" smtClean="0"/>
              <a:t>autonomiju, </a:t>
            </a:r>
            <a:r>
              <a:rPr lang="bs-Latn-BA" dirty="0"/>
              <a:t>već i dostojanstvo samih učitelja. </a:t>
            </a:r>
            <a:endParaRPr lang="bs-Latn-BA" dirty="0" smtClean="0"/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 smtClean="0"/>
              <a:t>Te </a:t>
            </a:r>
            <a:r>
              <a:rPr lang="bs-Latn-BA" dirty="0"/>
              <a:t>konfliktne situacije kreću se od verbalnog nasilja koje se manifestira kroz različite prijetnje, pogrdne psovke, prisluškivanja, snimanja, zatim prijetnje </a:t>
            </a:r>
            <a:r>
              <a:rPr lang="bs-Latn-BA" dirty="0" smtClean="0"/>
              <a:t>tužbom, </a:t>
            </a:r>
            <a:r>
              <a:rPr lang="bs-Latn-BA" dirty="0"/>
              <a:t>uznemiravanja mobitelom </a:t>
            </a:r>
            <a:r>
              <a:rPr lang="bs-Latn-BA" dirty="0" smtClean="0"/>
              <a:t>u </a:t>
            </a:r>
            <a:r>
              <a:rPr lang="bs-Latn-BA" dirty="0"/>
              <a:t>bilo koje doba dana, zadiranja u stručnost te uplitanja u sam rad </a:t>
            </a:r>
            <a:r>
              <a:rPr lang="bs-Latn-BA" dirty="0" smtClean="0"/>
              <a:t>učitelja pa </a:t>
            </a:r>
            <a:r>
              <a:rPr lang="bs-Latn-BA" dirty="0"/>
              <a:t>sve do samih fizičkih nasrtaja</a:t>
            </a:r>
            <a:r>
              <a:rPr lang="bs-Latn-BA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bs-Latn-BA" dirty="0" smtClean="0"/>
              <a:t>Mišljenje </a:t>
            </a:r>
            <a:r>
              <a:rPr lang="bs-Latn-BA" dirty="0" smtClean="0"/>
              <a:t>roditelja je  da </a:t>
            </a:r>
            <a:r>
              <a:rPr lang="bs-Latn-BA" dirty="0"/>
              <a:t>većina roditelja </a:t>
            </a:r>
            <a:r>
              <a:rPr lang="bs-Latn-BA" dirty="0" smtClean="0"/>
              <a:t>sarađuje, </a:t>
            </a:r>
            <a:r>
              <a:rPr lang="bs-Latn-BA" dirty="0"/>
              <a:t>a  mali postotak su roditelji koji su zahtjevni i </a:t>
            </a:r>
            <a:r>
              <a:rPr lang="bs-Latn-BA" dirty="0" smtClean="0"/>
              <a:t>nesaradljivi</a:t>
            </a:r>
            <a:r>
              <a:rPr lang="bs-Latn-BA" dirty="0"/>
              <a:t>. </a:t>
            </a:r>
            <a:r>
              <a:rPr lang="bs-Latn-BA" dirty="0" smtClean="0"/>
              <a:t>No</a:t>
            </a:r>
            <a:r>
              <a:rPr lang="bs-Latn-BA" dirty="0"/>
              <a:t>, zbog tih malobrojnih se stvara loša slika i strah kod nastavnika /stručnih </a:t>
            </a:r>
            <a:r>
              <a:rPr lang="bs-Latn-BA" dirty="0" smtClean="0"/>
              <a:t>suradnika, početnika, naročito onih sa </a:t>
            </a:r>
            <a:r>
              <a:rPr lang="bs-Latn-BA" dirty="0"/>
              <a:t>manje iskustva.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595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"/>
            <a:ext cx="8229600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bs-Latn-BA" dirty="0" smtClean="0">
                <a:latin typeface="Arial" pitchFamily="34" charset="0"/>
                <a:cs typeface="Arial" pitchFamily="34" charset="0"/>
              </a:rPr>
              <a:t>„Helikopter roditelji“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38300"/>
            <a:ext cx="13944600" cy="7962900"/>
          </a:xfrm>
        </p:spPr>
        <p:txBody>
          <a:bodyPr>
            <a:normAutofit fontScale="32500" lnSpcReduction="20000"/>
          </a:bodyPr>
          <a:lstStyle/>
          <a:p>
            <a:r>
              <a:rPr lang="bs-Latn-BA" sz="8000" dirty="0" smtClean="0">
                <a:latin typeface="Questrial" charset="0"/>
              </a:rPr>
              <a:t>roditelji koji su zainteresirani za saradnju, ali moraju imati pod nadzorom sve što dijete radi. </a:t>
            </a:r>
          </a:p>
          <a:p>
            <a:pPr marL="0" indent="0">
              <a:buNone/>
            </a:pPr>
            <a:r>
              <a:rPr lang="bs-Latn-BA" sz="8000" dirty="0" smtClean="0">
                <a:latin typeface="Questrial" charset="0"/>
              </a:rPr>
              <a:t>           </a:t>
            </a:r>
          </a:p>
          <a:p>
            <a:pPr marL="0" indent="0">
              <a:buNone/>
            </a:pPr>
            <a:r>
              <a:rPr lang="bs-Latn-BA" sz="8000" dirty="0" smtClean="0">
                <a:latin typeface="Questrial" charset="0"/>
              </a:rPr>
              <a:t>               Velika </a:t>
            </a:r>
            <a:r>
              <a:rPr lang="bs-Latn-BA" sz="8000" dirty="0">
                <a:latin typeface="Questrial" charset="0"/>
              </a:rPr>
              <a:t>očekivanja od </a:t>
            </a:r>
            <a:r>
              <a:rPr lang="bs-Latn-BA" sz="8000" dirty="0" smtClean="0">
                <a:latin typeface="Questrial" charset="0"/>
              </a:rPr>
              <a:t>djece</a:t>
            </a:r>
            <a:r>
              <a:rPr lang="bs-Latn-BA" sz="8000" dirty="0">
                <a:latin typeface="Questrial" charset="0"/>
              </a:rPr>
              <a:t> </a:t>
            </a:r>
            <a:r>
              <a:rPr lang="bs-Latn-BA" sz="8000" dirty="0" smtClean="0">
                <a:latin typeface="Questrial" charset="0"/>
              </a:rPr>
              <a:t>i nastavnika, </a:t>
            </a:r>
            <a:r>
              <a:rPr lang="bs-Latn-BA" sz="8000" dirty="0">
                <a:latin typeface="Questrial" charset="0"/>
              </a:rPr>
              <a:t>prezaštićivanje, traženje podrške od svih koji rade s djecom uz uvažavanje njihovih individualnih potreba, nesamostalnost, </a:t>
            </a:r>
            <a:r>
              <a:rPr lang="bs-Latn-BA" sz="8000" dirty="0" smtClean="0">
                <a:latin typeface="Questrial" charset="0"/>
              </a:rPr>
              <a:t>nemotiviranost, </a:t>
            </a:r>
            <a:r>
              <a:rPr lang="bs-Latn-BA" sz="8000" dirty="0">
                <a:latin typeface="Questrial" charset="0"/>
              </a:rPr>
              <a:t>smanjeni osjećaj odgovornosti. </a:t>
            </a:r>
            <a:endParaRPr lang="bs-Latn-BA" sz="8000" dirty="0" smtClean="0">
              <a:latin typeface="Questrial" charset="0"/>
            </a:endParaRPr>
          </a:p>
          <a:p>
            <a:pPr marL="0" indent="0">
              <a:buNone/>
            </a:pPr>
            <a:endParaRPr lang="bs-Latn-BA" sz="8000" dirty="0" smtClean="0">
              <a:latin typeface="Questrial" charset="0"/>
            </a:endParaRPr>
          </a:p>
          <a:p>
            <a:r>
              <a:rPr lang="bs-Latn-BA" sz="8000" dirty="0" smtClean="0">
                <a:latin typeface="Questrial" charset="0"/>
              </a:rPr>
              <a:t>Ovaj </a:t>
            </a:r>
            <a:r>
              <a:rPr lang="bs-Latn-BA" sz="8000" dirty="0">
                <a:latin typeface="Questrial" charset="0"/>
              </a:rPr>
              <a:t>roditelj gotovo uvijek brani </a:t>
            </a:r>
            <a:r>
              <a:rPr lang="bs-Latn-BA" sz="8000" dirty="0" smtClean="0">
                <a:latin typeface="Questrial" charset="0"/>
              </a:rPr>
              <a:t>dijete. Kritika </a:t>
            </a:r>
            <a:r>
              <a:rPr lang="bs-Latn-BA" sz="8000" dirty="0">
                <a:latin typeface="Questrial" charset="0"/>
              </a:rPr>
              <a:t>se doživljava kao napad, a učitelj kao potencijalna prijetnja djetetu. </a:t>
            </a:r>
            <a:r>
              <a:rPr lang="bs-Latn-BA" sz="8000" dirty="0" smtClean="0">
                <a:latin typeface="Questrial" charset="0"/>
              </a:rPr>
              <a:t>Roditelj </a:t>
            </a:r>
            <a:r>
              <a:rPr lang="bs-Latn-BA" sz="8000" dirty="0">
                <a:latin typeface="Questrial" charset="0"/>
              </a:rPr>
              <a:t>ne negira nužno činjenice, već štiti svoje dijete od neugodnih posljedica tih činjenica</a:t>
            </a:r>
            <a:r>
              <a:rPr lang="bs-Latn-BA" sz="8000" dirty="0" smtClean="0">
                <a:latin typeface="Questrial" charset="0"/>
              </a:rPr>
              <a:t>.</a:t>
            </a:r>
          </a:p>
          <a:p>
            <a:endParaRPr lang="bs-Latn-BA" sz="8000" dirty="0">
              <a:latin typeface="Questrial" charset="0"/>
            </a:endParaRPr>
          </a:p>
          <a:p>
            <a:pPr marL="0" indent="0">
              <a:buNone/>
            </a:pPr>
            <a:r>
              <a:rPr lang="bs-Latn-BA" sz="8000" b="1" dirty="0" smtClean="0">
                <a:latin typeface="Arial" pitchFamily="34" charset="0"/>
                <a:cs typeface="Arial" pitchFamily="34" charset="0"/>
              </a:rPr>
              <a:t>EFIKASAN PRISTUP UČITELJA/ NASTAVNIKA: </a:t>
            </a:r>
          </a:p>
          <a:p>
            <a:pPr marL="0" indent="0">
              <a:buNone/>
            </a:pPr>
            <a:endParaRPr lang="bs-Latn-BA" sz="80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bs-Latn-BA" sz="8000" b="1" dirty="0" smtClean="0">
                <a:latin typeface="Questrial" charset="0"/>
              </a:rPr>
              <a:t>               </a:t>
            </a:r>
            <a:r>
              <a:rPr lang="bs-Latn-BA" sz="8000" dirty="0" smtClean="0">
                <a:latin typeface="Questrial" charset="0"/>
              </a:rPr>
              <a:t>Direktno </a:t>
            </a:r>
            <a:r>
              <a:rPr lang="bs-Latn-BA" sz="8000" dirty="0">
                <a:latin typeface="Questrial" charset="0"/>
              </a:rPr>
              <a:t>suprotstavljanje rijetko daje rezultate. </a:t>
            </a:r>
            <a:endParaRPr lang="bs-Latn-BA" sz="8000" dirty="0" smtClean="0">
              <a:latin typeface="Questrial" charset="0"/>
            </a:endParaRPr>
          </a:p>
          <a:p>
            <a:pPr marL="0" indent="0">
              <a:buNone/>
            </a:pPr>
            <a:r>
              <a:rPr lang="bs-Latn-BA" sz="8000" dirty="0" smtClean="0">
                <a:latin typeface="Questrial" charset="0"/>
              </a:rPr>
              <a:t>Efikasniji </a:t>
            </a:r>
            <a:r>
              <a:rPr lang="bs-Latn-BA" sz="8000" dirty="0">
                <a:latin typeface="Questrial" charset="0"/>
              </a:rPr>
              <a:t>pristup podrazumijeva priznanje emocije i </a:t>
            </a:r>
            <a:r>
              <a:rPr lang="bs-Latn-BA" sz="8000" dirty="0" smtClean="0">
                <a:latin typeface="Questrial" charset="0"/>
              </a:rPr>
              <a:t>uključivanje roditelja </a:t>
            </a:r>
            <a:r>
              <a:rPr lang="bs-Latn-BA" sz="8000" dirty="0">
                <a:latin typeface="Questrial" charset="0"/>
              </a:rPr>
              <a:t>u rješavanje problema</a:t>
            </a:r>
            <a:r>
              <a:rPr lang="bs-Latn-BA" sz="8000" dirty="0" smtClean="0">
                <a:latin typeface="Questrial" charset="0"/>
              </a:rPr>
              <a:t>.</a:t>
            </a:r>
          </a:p>
          <a:p>
            <a:pPr marL="0" indent="0">
              <a:buNone/>
            </a:pPr>
            <a:endParaRPr lang="en-US" sz="8000" dirty="0">
              <a:latin typeface="Questrial" charset="0"/>
            </a:endParaRPr>
          </a:p>
          <a:p>
            <a:pPr marL="0" indent="0">
              <a:buNone/>
            </a:pPr>
            <a:r>
              <a:rPr lang="bs-Latn-BA" sz="8000" dirty="0">
                <a:latin typeface="Questrial" charset="0"/>
              </a:rPr>
              <a:t>Primjer iz prakse</a:t>
            </a:r>
            <a:r>
              <a:rPr lang="bs-Latn-BA" sz="8000" dirty="0" smtClean="0">
                <a:latin typeface="Questrial" charset="0"/>
              </a:rPr>
              <a:t>:</a:t>
            </a:r>
          </a:p>
          <a:p>
            <a:pPr marL="0" indent="0">
              <a:buNone/>
            </a:pPr>
            <a:endParaRPr lang="en-US" sz="8000" dirty="0">
              <a:latin typeface="Questrial" charset="0"/>
            </a:endParaRPr>
          </a:p>
          <a:p>
            <a:r>
              <a:rPr lang="bs-Latn-BA" sz="8000" dirty="0">
                <a:latin typeface="Questrial" charset="0"/>
              </a:rPr>
              <a:t>Roditelj: „Moje dijete to nikada ne bi uradilo.“</a:t>
            </a:r>
            <a:endParaRPr lang="en-US" sz="8000" dirty="0">
              <a:latin typeface="Questrial" charset="0"/>
            </a:endParaRPr>
          </a:p>
          <a:p>
            <a:r>
              <a:rPr lang="bs-Latn-BA" sz="8000" dirty="0">
                <a:latin typeface="Questrial" charset="0"/>
              </a:rPr>
              <a:t>Učitelj: „Razumijem da vam je teško to čuti. U razredu se desila konkretna situacija… </a:t>
            </a:r>
            <a:endParaRPr lang="bs-Latn-BA" sz="8000" dirty="0" smtClean="0">
              <a:latin typeface="Questrial" charset="0"/>
            </a:endParaRPr>
          </a:p>
          <a:p>
            <a:pPr marL="0" indent="0">
              <a:buNone/>
            </a:pPr>
            <a:r>
              <a:rPr lang="bs-Latn-BA" sz="8000" dirty="0">
                <a:latin typeface="Questrial" charset="0"/>
              </a:rPr>
              <a:t> </a:t>
            </a:r>
            <a:r>
              <a:rPr lang="bs-Latn-BA" sz="8000" dirty="0" smtClean="0">
                <a:latin typeface="Questrial" charset="0"/>
              </a:rPr>
              <a:t>    Volio </a:t>
            </a:r>
            <a:r>
              <a:rPr lang="bs-Latn-BA" sz="8000" dirty="0">
                <a:latin typeface="Questrial" charset="0"/>
              </a:rPr>
              <a:t>bih da zajedno pronađemo način da pomognemo vašem djetetu.“</a:t>
            </a:r>
            <a:endParaRPr lang="en-US" sz="8000" dirty="0">
              <a:latin typeface="Questrial" charset="0"/>
            </a:endParaRPr>
          </a:p>
          <a:p>
            <a:pPr marL="0" indent="0">
              <a:buNone/>
            </a:pPr>
            <a:endParaRPr lang="en-US" sz="8000" dirty="0"/>
          </a:p>
          <a:p>
            <a:endParaRPr lang="bs-Latn-BA" sz="8000" b="1" dirty="0" smtClean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61405" y="2516778"/>
            <a:ext cx="914400" cy="2286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394062" y="6184446"/>
            <a:ext cx="990600" cy="22860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0" y="5643699"/>
            <a:ext cx="4724400" cy="46291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299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99"/>
          </a:solidFill>
        </p:spPr>
        <p:txBody>
          <a:bodyPr>
            <a:normAutofit/>
          </a:bodyPr>
          <a:lstStyle/>
          <a:p>
            <a:r>
              <a:rPr lang="bs-Latn-BA" dirty="0" smtClean="0">
                <a:latin typeface="Arial" pitchFamily="34" charset="0"/>
                <a:cs typeface="Arial" pitchFamily="34" charset="0"/>
              </a:rPr>
              <a:t>Nezainteresirani roditelji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0591800" cy="7429500"/>
          </a:xfrm>
        </p:spPr>
        <p:txBody>
          <a:bodyPr/>
          <a:lstStyle/>
          <a:p>
            <a:r>
              <a:rPr lang="bs-Latn-BA" dirty="0" smtClean="0"/>
              <a:t>Roditelji koji ne žele saradnju. </a:t>
            </a:r>
            <a:r>
              <a:rPr lang="bs-Latn-BA" dirty="0"/>
              <a:t>S</a:t>
            </a:r>
            <a:r>
              <a:rPr lang="bs-Latn-BA" dirty="0" smtClean="0"/>
              <a:t>matraju </a:t>
            </a:r>
            <a:r>
              <a:rPr lang="bs-Latn-BA" dirty="0"/>
              <a:t>to “gubljenjem vremena“ </a:t>
            </a:r>
            <a:r>
              <a:rPr lang="bs-Latn-BA" dirty="0" smtClean="0"/>
              <a:t>.</a:t>
            </a:r>
          </a:p>
          <a:p>
            <a:endParaRPr lang="bs-Latn-BA" dirty="0" smtClean="0"/>
          </a:p>
          <a:p>
            <a:pPr marL="0" indent="0">
              <a:buNone/>
            </a:pPr>
            <a:r>
              <a:rPr lang="bs-Latn-BA" dirty="0" smtClean="0"/>
              <a:t>              Pokazuju </a:t>
            </a:r>
            <a:r>
              <a:rPr lang="bs-Latn-BA" dirty="0"/>
              <a:t>svojoj djeci da nemaju vremena za </a:t>
            </a:r>
            <a:r>
              <a:rPr lang="bs-Latn-BA" dirty="0" smtClean="0"/>
              <a:t>njih, </a:t>
            </a:r>
            <a:r>
              <a:rPr lang="bs-Latn-BA" dirty="0"/>
              <a:t>ne žele da ih se iz škole zove i zamara “glupostima” </a:t>
            </a:r>
            <a:r>
              <a:rPr lang="bs-Latn-BA" dirty="0" smtClean="0"/>
              <a:t>, očekuju </a:t>
            </a:r>
            <a:r>
              <a:rPr lang="bs-Latn-BA" dirty="0"/>
              <a:t>od djece da sama rješavaju svoje probleme. </a:t>
            </a:r>
            <a:endParaRPr lang="bs-Latn-BA" dirty="0" smtClean="0"/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 smtClean="0"/>
              <a:t>Razlozi </a:t>
            </a:r>
            <a:r>
              <a:rPr lang="bs-Latn-BA" dirty="0"/>
              <a:t>mogu biti različiti – od prezauzetosti do nedostatka svijesti o važnosti uključenosti</a:t>
            </a:r>
            <a:r>
              <a:rPr lang="bs-Latn-BA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bs-Latn-BA" dirty="0"/>
              <a:t>Djeca se osjećaju zanemareno, nevažno, nevoljeno, na krivi način traže pažnju roditelja -neprimjerena ponašanja. Učitelj u ovakvim situacijama mora biti </a:t>
            </a:r>
            <a:r>
              <a:rPr lang="bs-Latn-BA" dirty="0" smtClean="0"/>
              <a:t>uporan.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685800" y="3390900"/>
            <a:ext cx="914400" cy="2286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800100"/>
            <a:ext cx="6934200" cy="8686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764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342900"/>
            <a:ext cx="8229600" cy="1143000"/>
          </a:xfrm>
          <a:solidFill>
            <a:srgbClr val="FFCC99"/>
          </a:solidFill>
        </p:spPr>
        <p:txBody>
          <a:bodyPr/>
          <a:lstStyle/>
          <a:p>
            <a:r>
              <a:rPr lang="bs-Latn-BA" dirty="0" smtClean="0"/>
              <a:t>Podržavajući roditelj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1600" y="1562100"/>
            <a:ext cx="8534400" cy="822960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prihvata djetetovu individualnost- njegove teškoće i </a:t>
            </a:r>
            <a:r>
              <a:rPr lang="bs-Latn-BA" dirty="0" smtClean="0"/>
              <a:t>vrline;</a:t>
            </a:r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 smtClean="0"/>
              <a:t>pomaže </a:t>
            </a:r>
            <a:r>
              <a:rPr lang="bs-Latn-BA" dirty="0"/>
              <a:t>mu da razvije samopouzdanje, intrinzičnu motivaciju i </a:t>
            </a:r>
            <a:r>
              <a:rPr lang="bs-Latn-BA" dirty="0" smtClean="0"/>
              <a:t>samostalnost;</a:t>
            </a:r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/>
              <a:t>š</a:t>
            </a:r>
            <a:r>
              <a:rPr lang="bs-Latn-BA" dirty="0" smtClean="0"/>
              <a:t>alje </a:t>
            </a:r>
            <a:r>
              <a:rPr lang="bs-Latn-BA" dirty="0"/>
              <a:t>poruku djetetu: vjerujem u tebe, znam da ti to možeš, brinem se o tebi i za tebe, jako si mi važan/važna ali od tebe očekujem odgovornost i poštivanje dogovora. </a:t>
            </a:r>
            <a:endParaRPr lang="bs-Latn-BA" dirty="0" smtClean="0"/>
          </a:p>
          <a:p>
            <a:endParaRPr lang="bs-Latn-BA" dirty="0" smtClean="0"/>
          </a:p>
          <a:p>
            <a:r>
              <a:rPr lang="bs-Latn-BA" dirty="0" smtClean="0"/>
              <a:t>Takve </a:t>
            </a:r>
            <a:r>
              <a:rPr lang="bs-Latn-BA" dirty="0"/>
              <a:t>poruke pomažu djeci da shvate da su voljeni, važni, ali da imaju i svoje odgovornosti koje se očekuju od njih. </a:t>
            </a:r>
            <a:endParaRPr lang="bs-Latn-BA" dirty="0" smtClean="0"/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 smtClean="0"/>
              <a:t>Roditelj </a:t>
            </a:r>
            <a:r>
              <a:rPr lang="bs-Latn-BA" dirty="0"/>
              <a:t>podržava i dijete i učitelje koji rade s djetetom i prihvataju stručne savjete. 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42900"/>
            <a:ext cx="8077200" cy="929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29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2542</TotalTime>
  <Words>1322</Words>
  <Application>Microsoft Office PowerPoint</Application>
  <PresentationFormat>Custom</PresentationFormat>
  <Paragraphs>141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Nunito Sans Black</vt:lpstr>
      <vt:lpstr>Arial Unicode MS</vt:lpstr>
      <vt:lpstr>Questrial</vt:lpstr>
      <vt:lpstr>Calibri</vt:lpstr>
      <vt:lpstr>Secular One</vt:lpstr>
      <vt:lpstr>Lora</vt:lpstr>
      <vt:lpstr>Lora Italics</vt:lpstr>
      <vt:lpstr>Lora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„Helikopter roditelji“</vt:lpstr>
      <vt:lpstr>Nezainteresirani roditelji</vt:lpstr>
      <vt:lpstr>Podržavajući roditelj</vt:lpstr>
      <vt:lpstr>Ambiciozan roditelj</vt:lpstr>
      <vt:lpstr>Konfliktni roditelj</vt:lpstr>
      <vt:lpstr>Digitalno zahtjevan roditelj</vt:lpstr>
      <vt:lpstr>KLJUČNE STRATEGIJE ZA USPJEŠNU SARADNJU </vt:lpstr>
      <vt:lpstr>ZAKLJUČAK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Illustrated Education infogaphic – kopija</dc:title>
  <dc:creator>Ajdina Talic</dc:creator>
  <cp:lastModifiedBy>Ajdina Talic</cp:lastModifiedBy>
  <cp:revision>43</cp:revision>
  <dcterms:created xsi:type="dcterms:W3CDTF">2006-08-16T00:00:00Z</dcterms:created>
  <dcterms:modified xsi:type="dcterms:W3CDTF">2026-06-10T20:14:56Z</dcterms:modified>
  <dc:identifier>DAHHdicJQEs</dc:identifier>
</cp:coreProperties>
</file>